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B1C38-0732-44B1-A012-75B503714341}" type="datetimeFigureOut">
              <a:rPr lang="hu-HU" smtClean="0"/>
              <a:pPr/>
              <a:t>2017.04.03.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D472B-5F10-4A9F-A4AB-F882E380985B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lideplayer.hu/slide/2039557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ofi.hu/2005-os-erettsegi-eredmenyeinek-elemzese-tortenele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lideplayer.hu/slide/2774667/" TargetMode="External"/><Relationship Id="rId5" Type="http://schemas.openxmlformats.org/officeDocument/2006/relationships/hyperlink" Target="http://www.mimicsoda.hu/cikk.php?id=640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polgárosodás kezdetei és kibontakozása </a:t>
            </a:r>
            <a:r>
              <a:rPr lang="hu-HU" dirty="0" err="1" smtClean="0"/>
              <a:t>Mo.-on</a:t>
            </a:r>
            <a:r>
              <a:rPr lang="hu-HU" dirty="0" smtClean="0"/>
              <a:t> 1790-1914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A „hosszú </a:t>
            </a:r>
            <a:r>
              <a:rPr lang="hu-HU" dirty="0" smtClean="0">
                <a:solidFill>
                  <a:srgbClr val="FF0000"/>
                </a:solidFill>
              </a:rPr>
              <a:t>19.</a:t>
            </a:r>
            <a:r>
              <a:rPr lang="hu-HU" dirty="0" smtClean="0"/>
              <a:t> </a:t>
            </a:r>
            <a:r>
              <a:rPr lang="hu-HU" dirty="0" smtClean="0"/>
              <a:t>század”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60648"/>
          </a:xfrm>
        </p:spPr>
        <p:txBody>
          <a:bodyPr>
            <a:noAutofit/>
          </a:bodyPr>
          <a:lstStyle/>
          <a:p>
            <a:r>
              <a:rPr lang="hu-HU" sz="2800" dirty="0" smtClean="0"/>
              <a:t>A tavaszi hadjárat (1849. márc.-máj.)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>
            <a:normAutofit fontScale="47500" lnSpcReduction="20000"/>
          </a:bodyPr>
          <a:lstStyle/>
          <a:p>
            <a:r>
              <a:rPr lang="hu-HU" b="1" dirty="0" smtClean="0"/>
              <a:t>Előzmény: </a:t>
            </a:r>
            <a:br>
              <a:rPr lang="hu-HU" b="1" dirty="0" smtClean="0"/>
            </a:br>
            <a:r>
              <a:rPr lang="hu-HU" b="1" dirty="0" err="1" smtClean="0"/>
              <a:t>-Erdély</a:t>
            </a:r>
            <a:r>
              <a:rPr lang="hu-HU" b="1" dirty="0" smtClean="0"/>
              <a:t>: </a:t>
            </a:r>
            <a:r>
              <a:rPr lang="hu-HU" dirty="0" smtClean="0"/>
              <a:t>osztrák erők betörése, de Bem 1848 karácsonyától győzelmeket arat, és ellentámadást kezd. Ezáltal hátulról védi Debrecent, a kormány székhelyét; győzelmei szabad mozgásteret adnak a tavaszi hadjárat számára</a:t>
            </a:r>
            <a:br>
              <a:rPr lang="hu-HU" dirty="0" smtClean="0"/>
            </a:br>
            <a:r>
              <a:rPr lang="hu-HU" dirty="0" smtClean="0"/>
              <a:t>—Bem sikereit a gyorsan mozgó alakulatoknak</a:t>
            </a:r>
            <a:br>
              <a:rPr lang="hu-HU" dirty="0" smtClean="0"/>
            </a:br>
            <a:r>
              <a:rPr lang="hu-HU" dirty="0" smtClean="0"/>
              <a:t>és a nemzetiségi konfliktusok eredményes kezelésének köszönheti (nem magyar volt!)</a:t>
            </a:r>
          </a:p>
          <a:p>
            <a:r>
              <a:rPr lang="hu-HU" b="1" dirty="0" smtClean="0"/>
              <a:t>Febr. 28.: Kápolna: </a:t>
            </a:r>
            <a:r>
              <a:rPr lang="hu-HU" b="1" dirty="0" err="1" smtClean="0"/>
              <a:t>Windischgraetz</a:t>
            </a:r>
            <a:r>
              <a:rPr lang="hu-HU" b="1" dirty="0" smtClean="0"/>
              <a:t> legyőzi </a:t>
            </a:r>
            <a:r>
              <a:rPr lang="hu-HU" b="1" dirty="0" err="1" smtClean="0"/>
              <a:t>Dembinskit</a:t>
            </a:r>
            <a:r>
              <a:rPr lang="hu-HU" b="1" dirty="0" smtClean="0"/>
              <a:t>, </a:t>
            </a:r>
            <a:r>
              <a:rPr lang="hu-HU" dirty="0" smtClean="0"/>
              <a:t>akit Görgey nyomására leváltanak</a:t>
            </a:r>
          </a:p>
          <a:p>
            <a:r>
              <a:rPr lang="hu-HU" b="1" dirty="0" smtClean="0"/>
              <a:t>Haderő-összpontosítás a Tisza mögött;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-Görgey</a:t>
            </a:r>
            <a:r>
              <a:rPr lang="hu-HU" dirty="0" smtClean="0"/>
              <a:t> a Felvidékről megérkezik az Alföldre, </a:t>
            </a:r>
            <a:br>
              <a:rPr lang="hu-HU" dirty="0" smtClean="0"/>
            </a:br>
            <a:r>
              <a:rPr lang="hu-HU" dirty="0" err="1" smtClean="0"/>
              <a:t>-Délvidékről</a:t>
            </a:r>
            <a:r>
              <a:rPr lang="hu-HU" dirty="0" smtClean="0"/>
              <a:t> Damjanich és mások csapatait fölrendelik ugyanide</a:t>
            </a:r>
          </a:p>
          <a:p>
            <a:r>
              <a:rPr lang="hu-HU" b="1" dirty="0" smtClean="0"/>
              <a:t>Ápr.: Hatvan, Tápióbicske, Isaszeg, Vác, Nagysalló, Komárom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---</a:t>
            </a:r>
            <a:r>
              <a:rPr lang="hu-HU" b="1" i="1" dirty="0" err="1" smtClean="0"/>
              <a:t>magyar</a:t>
            </a:r>
            <a:r>
              <a:rPr lang="hu-HU" b="1" i="1" dirty="0" smtClean="0"/>
              <a:t> győzelmek; több, sikertelen kísérlet az osztrák erők bekerítésére</a:t>
            </a:r>
          </a:p>
          <a:p>
            <a:r>
              <a:rPr lang="hu-HU" b="1" dirty="0" smtClean="0"/>
              <a:t>Április 14.: a Függetlenségi nyilatkozat kimondása a debreceni Nagytemplomban </a:t>
            </a:r>
            <a:br>
              <a:rPr lang="hu-HU" b="1" dirty="0" smtClean="0"/>
            </a:br>
            <a:r>
              <a:rPr lang="hu-HU" dirty="0" smtClean="0"/>
              <a:t>(Kossuth a népakarat nyomása alá helyezte az országgyűlést, amelyik félt kimondani a döntést)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független ország nemzetközi elismerését reméli a döntéstől—ez illúzió volt, a nagyhatalmak ugyanis a Habsburg Birodalmat tekintik a kontinentális egyensúly megtestesítőjének, benne </a:t>
            </a:r>
            <a:r>
              <a:rPr lang="hu-HU" dirty="0" err="1" smtClean="0"/>
              <a:t>Mo.-gal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</a:t>
            </a:r>
            <a:r>
              <a:rPr lang="hu-HU" dirty="0"/>
              <a:t>H</a:t>
            </a:r>
            <a:r>
              <a:rPr lang="hu-HU" dirty="0" smtClean="0"/>
              <a:t>absburg-ház trónfosztása1707 után ismét, történelmi bűneikre hivatkozva (pl. mert megtámadták az országot a horvátok által)</a:t>
            </a:r>
            <a:br>
              <a:rPr lang="hu-HU" dirty="0" smtClean="0"/>
            </a:br>
            <a:r>
              <a:rPr lang="hu-HU" dirty="0" err="1" smtClean="0"/>
              <a:t>-az</a:t>
            </a:r>
            <a:r>
              <a:rPr lang="hu-HU" dirty="0" smtClean="0"/>
              <a:t> államformáról egyelőre nem döntenek</a:t>
            </a:r>
          </a:p>
          <a:p>
            <a:r>
              <a:rPr lang="hu-HU" b="1" dirty="0" smtClean="0"/>
              <a:t>Buda elfoglalása (május 21., </a:t>
            </a:r>
            <a:r>
              <a:rPr lang="hu-HU" dirty="0" smtClean="0"/>
              <a:t>Komáromból hozott ágyúkkal)</a:t>
            </a:r>
            <a:br>
              <a:rPr lang="hu-HU" dirty="0" smtClean="0"/>
            </a:br>
            <a:r>
              <a:rPr lang="hu-HU" dirty="0" err="1" smtClean="0"/>
              <a:t>--mivel</a:t>
            </a:r>
            <a:r>
              <a:rPr lang="hu-HU" dirty="0" smtClean="0"/>
              <a:t> főváros, ezért időveszteség árán is be kellett venni; </a:t>
            </a:r>
            <a:br>
              <a:rPr lang="hu-HU" dirty="0" smtClean="0"/>
            </a:br>
            <a:r>
              <a:rPr lang="hu-HU" dirty="0" err="1" smtClean="0"/>
              <a:t>--osztrák</a:t>
            </a:r>
            <a:r>
              <a:rPr lang="hu-HU" dirty="0" smtClean="0"/>
              <a:t> helyőrsége hátba támadhatta volna a továbbvonuló magyar csapatokat</a:t>
            </a:r>
          </a:p>
          <a:p>
            <a:r>
              <a:rPr lang="hu-HU" dirty="0" smtClean="0"/>
              <a:t>Május 1.: </a:t>
            </a:r>
            <a:r>
              <a:rPr lang="hu-HU" b="1" dirty="0" smtClean="0"/>
              <a:t>Ferenc József segítséget kér I. Miklós orosz cártól, ez szent szövetségi beavatkozás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-az</a:t>
            </a:r>
            <a:r>
              <a:rPr lang="hu-HU" dirty="0" smtClean="0"/>
              <a:t> eddigi, egyensúlyban lévő erőviszonyok megváltoznak: 200 000 orosz katona érkezik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Komárom felől a délvidéki összpontosítási helyszínre érkező Görgey már harcol velük</a:t>
            </a:r>
          </a:p>
          <a:p>
            <a:r>
              <a:rPr lang="hu-HU" dirty="0" smtClean="0"/>
              <a:t>Május eleje: a </a:t>
            </a:r>
            <a:r>
              <a:rPr lang="hu-HU" b="1" dirty="0" smtClean="0"/>
              <a:t>Szemere-kormány </a:t>
            </a:r>
            <a:r>
              <a:rPr lang="hu-HU" dirty="0" smtClean="0"/>
              <a:t>megalakulása (Szemere Bertalan a Batthyány-kormány belügyminisztere volt)</a:t>
            </a:r>
            <a:br>
              <a:rPr lang="hu-HU" dirty="0" smtClean="0"/>
            </a:br>
            <a:r>
              <a:rPr lang="hu-HU" b="1" dirty="0" err="1" smtClean="0"/>
              <a:t>-Kossuth</a:t>
            </a:r>
            <a:r>
              <a:rPr lang="hu-HU" b="1" dirty="0" smtClean="0"/>
              <a:t> kormányzóelnök </a:t>
            </a:r>
            <a:r>
              <a:rPr lang="hu-HU" dirty="0" smtClean="0"/>
              <a:t>lesz; jogköre csökken—rendeletei csak miniszteri ellenjegyzéssel érvényesek</a:t>
            </a:r>
          </a:p>
          <a:p>
            <a:r>
              <a:rPr lang="hu-HU" b="1" dirty="0" smtClean="0"/>
              <a:t>Nemzetiségi határozat (júl. vége): </a:t>
            </a:r>
            <a:r>
              <a:rPr lang="hu-HU" dirty="0" smtClean="0"/>
              <a:t>megbékélési kísérlet a nemzetiségekkel; </a:t>
            </a:r>
            <a:br>
              <a:rPr lang="hu-HU" dirty="0" smtClean="0"/>
            </a:br>
            <a:r>
              <a:rPr lang="hu-HU" dirty="0" smtClean="0"/>
              <a:t>az ogy. a nemzetiségeknek alsó- és középfokon önigazgatást, szabad nyelvhasználatot biztosít, de már túl késő</a:t>
            </a:r>
          </a:p>
          <a:p>
            <a:r>
              <a:rPr lang="hu-HU" dirty="0" smtClean="0"/>
              <a:t>Erdély elveszik, a segesvári csatában Petőfi eltűnik (júl. 31.)</a:t>
            </a:r>
          </a:p>
          <a:p>
            <a:r>
              <a:rPr lang="hu-HU" b="1" dirty="0" smtClean="0"/>
              <a:t>Aug. 9.: Temesvárnál Bem csatát vállal, de Haynautól vereséget szenved</a:t>
            </a:r>
          </a:p>
          <a:p>
            <a:r>
              <a:rPr lang="hu-HU" b="1" dirty="0" smtClean="0"/>
              <a:t>Aug. 11.: Kossuth lemond, a teljhatalmat Görgeyre  ruházza </a:t>
            </a:r>
            <a:r>
              <a:rPr lang="hu-HU" dirty="0" smtClean="0"/>
              <a:t>(övé a polgári és katonai hat., az egyetlen ép </a:t>
            </a:r>
            <a:r>
              <a:rPr lang="hu-HU" dirty="0" err="1" smtClean="0"/>
              <a:t>hds</a:t>
            </a:r>
            <a:r>
              <a:rPr lang="hu-HU" dirty="0" smtClean="0"/>
              <a:t>.)</a:t>
            </a:r>
          </a:p>
          <a:p>
            <a:r>
              <a:rPr lang="hu-HU" b="1" dirty="0" smtClean="0"/>
              <a:t>Aug. 13.: Világosnál az oroszok előtt Görgey feltétel nélkül leteszi a fegyvert, aki nem áruló           </a:t>
            </a:r>
            <a:r>
              <a:rPr lang="hu-HU" b="1" dirty="0" err="1" smtClean="0"/>
              <a:t>vidini</a:t>
            </a:r>
            <a:r>
              <a:rPr lang="hu-HU" b="1" dirty="0" smtClean="0"/>
              <a:t> levél</a:t>
            </a:r>
            <a:endParaRPr lang="hu-HU" b="1" dirty="0"/>
          </a:p>
        </p:txBody>
      </p:sp>
      <p:sp>
        <p:nvSpPr>
          <p:cNvPr id="4" name="Balra-jobbra nyíl 3"/>
          <p:cNvSpPr/>
          <p:nvPr/>
        </p:nvSpPr>
        <p:spPr>
          <a:xfrm>
            <a:off x="7668344" y="6597352"/>
            <a:ext cx="288032" cy="720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 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Autofit/>
          </a:bodyPr>
          <a:lstStyle/>
          <a:p>
            <a:r>
              <a:rPr lang="hu-HU" sz="3200" dirty="0" smtClean="0"/>
              <a:t>A kiegyezéshez vezető út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47500" lnSpcReduction="20000"/>
          </a:bodyPr>
          <a:lstStyle/>
          <a:p>
            <a:r>
              <a:rPr lang="hu-HU" b="1" dirty="0" smtClean="0"/>
              <a:t>Haynau-korszak (1849-50)</a:t>
            </a:r>
            <a:r>
              <a:rPr lang="hu-HU" b="1" dirty="0" err="1" smtClean="0"/>
              <a:t>--megtorlások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b="1" i="1" dirty="0" err="1" smtClean="0"/>
              <a:t>-a</a:t>
            </a:r>
            <a:r>
              <a:rPr lang="hu-HU" b="1" i="1" dirty="0" smtClean="0"/>
              <a:t> 13 aradi vértanú és Batthyány Lajos miniszterelnök kivégzése</a:t>
            </a:r>
          </a:p>
          <a:p>
            <a:r>
              <a:rPr lang="hu-HU" b="1" dirty="0" smtClean="0"/>
              <a:t>Bach-korszak</a:t>
            </a:r>
            <a:r>
              <a:rPr lang="hu-HU" dirty="0" smtClean="0"/>
              <a:t>, ő a korszak belügyminisztere (1850-59): </a:t>
            </a:r>
            <a:r>
              <a:rPr lang="hu-HU" b="1" dirty="0" smtClean="0"/>
              <a:t>újabszolutizmus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i="1" dirty="0" err="1" smtClean="0"/>
              <a:t>-úrbéri</a:t>
            </a:r>
            <a:r>
              <a:rPr lang="hu-HU" i="1" dirty="0" smtClean="0"/>
              <a:t> pátens</a:t>
            </a:r>
            <a:r>
              <a:rPr lang="hu-HU" dirty="0" smtClean="0"/>
              <a:t>: a jobbágyfelszabadítás érvényben marad, de a nemesség kárpótlása elhúzódik, ez elindítja a dzsentrivé válást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dirty="0" err="1" smtClean="0"/>
              <a:t>-a</a:t>
            </a:r>
            <a:r>
              <a:rPr lang="hu-HU" dirty="0" smtClean="0"/>
              <a:t> közlekedés fejlesztése, a belső vámhatár megszüntetése (1850)</a:t>
            </a:r>
            <a:br>
              <a:rPr lang="hu-HU" dirty="0" smtClean="0"/>
            </a:br>
            <a:r>
              <a:rPr lang="hu-HU" i="1" dirty="0" err="1" smtClean="0"/>
              <a:t>-osztrák-fr.-olasz</a:t>
            </a:r>
            <a:r>
              <a:rPr lang="hu-HU" i="1" dirty="0" smtClean="0"/>
              <a:t> háború </a:t>
            </a:r>
            <a:r>
              <a:rPr lang="hu-HU" b="1" dirty="0" smtClean="0"/>
              <a:t>(1859: Solferino—osztrák vereség)</a:t>
            </a:r>
          </a:p>
          <a:p>
            <a:pPr>
              <a:buNone/>
            </a:pPr>
            <a:r>
              <a:rPr lang="hu-HU" dirty="0" err="1" smtClean="0"/>
              <a:t>-az</a:t>
            </a:r>
            <a:r>
              <a:rPr lang="hu-HU" dirty="0" smtClean="0"/>
              <a:t> újabszolutizmus elleni tiltakozás formái: </a:t>
            </a:r>
          </a:p>
          <a:p>
            <a:pPr marL="514350" indent="-514350">
              <a:buAutoNum type="arabicPeriod"/>
            </a:pPr>
            <a:r>
              <a:rPr lang="hu-HU" b="1" dirty="0" smtClean="0"/>
              <a:t>passzív ellenállás (a köznemesség nem vállal hivatalt</a:t>
            </a:r>
            <a:r>
              <a:rPr lang="hu-HU" dirty="0" smtClean="0"/>
              <a:t>)</a:t>
            </a:r>
            <a:r>
              <a:rPr lang="hu-HU" dirty="0" err="1" smtClean="0"/>
              <a:t>-így</a:t>
            </a:r>
            <a:r>
              <a:rPr lang="hu-HU" dirty="0" smtClean="0"/>
              <a:t> a nemzetiségiek kedvezőbb helyzetbe kerülnek</a:t>
            </a:r>
          </a:p>
          <a:p>
            <a:pPr marL="514350" indent="-514350">
              <a:buAutoNum type="arabicPeriod"/>
            </a:pPr>
            <a:r>
              <a:rPr lang="hu-HU" dirty="0" smtClean="0"/>
              <a:t>emigráció (Kossuth alkotmánytervezete a nemzetiségi </a:t>
            </a:r>
            <a:r>
              <a:rPr lang="hu-HU" dirty="0" err="1" smtClean="0"/>
              <a:t>megbékélésért--a</a:t>
            </a:r>
            <a:r>
              <a:rPr lang="hu-HU" dirty="0" smtClean="0"/>
              <a:t> kiegyezés alternatívája?)</a:t>
            </a:r>
          </a:p>
          <a:p>
            <a:pPr>
              <a:buNone/>
            </a:pPr>
            <a:r>
              <a:rPr lang="hu-HU" dirty="0" smtClean="0"/>
              <a:t>3.         fegyveres ellenállás</a:t>
            </a:r>
          </a:p>
          <a:p>
            <a:pPr>
              <a:buNone/>
            </a:pPr>
            <a:r>
              <a:rPr lang="hu-HU" dirty="0" smtClean="0"/>
              <a:t>4.         Széchenyi Döblingben: kritikája a Bach-rendszerről  (Pillantás a névtelen Visszapillantásra)</a:t>
            </a:r>
            <a:r>
              <a:rPr lang="hu-HU" dirty="0" err="1" smtClean="0"/>
              <a:t>--öngyilkos</a:t>
            </a:r>
            <a:r>
              <a:rPr lang="hu-HU" dirty="0" smtClean="0"/>
              <a:t> 1860</a:t>
            </a:r>
          </a:p>
          <a:p>
            <a:r>
              <a:rPr lang="hu-HU" b="1" dirty="0" smtClean="0"/>
              <a:t>1860. okt.: októberi diploma</a:t>
            </a:r>
            <a:r>
              <a:rPr lang="hu-HU" dirty="0" smtClean="0"/>
              <a:t>    </a:t>
            </a:r>
            <a:r>
              <a:rPr lang="hu-HU" dirty="0" err="1" smtClean="0"/>
              <a:t>-visszaállna</a:t>
            </a:r>
            <a:r>
              <a:rPr lang="hu-HU" dirty="0" smtClean="0"/>
              <a:t> a magyar alkotmányosság, de 1847-es jogkörökkel</a:t>
            </a:r>
          </a:p>
          <a:p>
            <a:r>
              <a:rPr lang="hu-HU" b="1" dirty="0" smtClean="0"/>
              <a:t>1861: februári pátens               </a:t>
            </a:r>
            <a:r>
              <a:rPr lang="hu-HU" dirty="0" err="1" smtClean="0"/>
              <a:t>-központosító</a:t>
            </a:r>
            <a:r>
              <a:rPr lang="hu-HU" dirty="0" smtClean="0"/>
              <a:t> és alkotmányos elemek</a:t>
            </a:r>
            <a:br>
              <a:rPr lang="hu-HU" dirty="0" smtClean="0"/>
            </a:br>
            <a:r>
              <a:rPr lang="hu-HU" dirty="0" err="1" smtClean="0"/>
              <a:t>-közös</a:t>
            </a:r>
            <a:r>
              <a:rPr lang="hu-HU" dirty="0" smtClean="0"/>
              <a:t> Birodalmi Gyűlés ülésezne jelentéktelen magyar jelenléttel</a:t>
            </a:r>
            <a:br>
              <a:rPr lang="hu-HU" dirty="0" smtClean="0"/>
            </a:br>
            <a:r>
              <a:rPr lang="hu-HU" b="1" dirty="0" err="1" smtClean="0"/>
              <a:t>-az</a:t>
            </a:r>
            <a:r>
              <a:rPr lang="hu-HU" b="1" dirty="0" smtClean="0"/>
              <a:t> 1861-es magyar ogy. </a:t>
            </a:r>
            <a:r>
              <a:rPr lang="hu-HU" dirty="0" smtClean="0"/>
              <a:t>elutasítja a pátenset </a:t>
            </a:r>
            <a:r>
              <a:rPr lang="hu-HU" b="1" dirty="0" smtClean="0"/>
              <a:t>1848-as alapon</a:t>
            </a:r>
            <a:r>
              <a:rPr lang="hu-HU" dirty="0" smtClean="0"/>
              <a:t>, az elutasítás </a:t>
            </a:r>
            <a:r>
              <a:rPr lang="hu-HU" i="1" dirty="0" smtClean="0"/>
              <a:t>módjában</a:t>
            </a:r>
            <a:r>
              <a:rPr lang="hu-HU" dirty="0" smtClean="0"/>
              <a:t> van különbség: </a:t>
            </a:r>
            <a:br>
              <a:rPr lang="hu-HU" dirty="0" smtClean="0"/>
            </a:br>
            <a:r>
              <a:rPr lang="hu-HU" dirty="0" smtClean="0"/>
              <a:t>--FELIRATI PÁRT: mint tárgyalófelet elismeri Ferenc Józsefet, az uralkodóhoz intézett </a:t>
            </a:r>
            <a:r>
              <a:rPr lang="hu-HU" dirty="0" err="1" smtClean="0"/>
              <a:t>ogy.-i</a:t>
            </a:r>
            <a:r>
              <a:rPr lang="hu-HU" dirty="0" smtClean="0"/>
              <a:t> feliratban tiltakozik </a:t>
            </a:r>
            <a:r>
              <a:rPr lang="hu-HU" b="1" dirty="0" smtClean="0"/>
              <a:t>(Deák Ferenc)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-HATÁROZATI PÁRT: ünnepélyes határozatban utasítja vissza Bécs kezdeményezéseit </a:t>
            </a:r>
            <a:r>
              <a:rPr lang="hu-HU" b="1" dirty="0" smtClean="0"/>
              <a:t>(Teleki László)</a:t>
            </a:r>
            <a:br>
              <a:rPr lang="hu-HU" b="1" dirty="0" smtClean="0"/>
            </a:br>
            <a:r>
              <a:rPr lang="hu-HU" b="1" dirty="0" err="1" smtClean="0"/>
              <a:t>-</a:t>
            </a:r>
            <a:r>
              <a:rPr lang="hu-HU" dirty="0" err="1" smtClean="0"/>
              <a:t>Teleki</a:t>
            </a:r>
            <a:r>
              <a:rPr lang="hu-HU" dirty="0" smtClean="0"/>
              <a:t> öngyilkos, a végszavazást a Felirati Párt nyeri, de az ogy.-t feloszlatják</a:t>
            </a:r>
          </a:p>
          <a:p>
            <a:r>
              <a:rPr lang="hu-HU" i="1" dirty="0" smtClean="0"/>
              <a:t>Schmerling-provizórium (1861-65)=átmeneti időszak</a:t>
            </a:r>
          </a:p>
          <a:p>
            <a:r>
              <a:rPr lang="hu-HU" b="1" dirty="0" smtClean="0"/>
              <a:t>1865: Deák húsvéti cikke</a:t>
            </a:r>
            <a:r>
              <a:rPr lang="hu-HU" dirty="0" smtClean="0"/>
              <a:t>-a nemesség kompromisszumkészségét fejezi ki az alkotmányosság helyreállítása esetén</a:t>
            </a:r>
            <a:br>
              <a:rPr lang="hu-HU" dirty="0" smtClean="0"/>
            </a:br>
            <a:r>
              <a:rPr lang="hu-HU" dirty="0" err="1" smtClean="0"/>
              <a:t>-oka</a:t>
            </a:r>
            <a:r>
              <a:rPr lang="hu-HU" dirty="0" smtClean="0"/>
              <a:t>: belefáradt a passzív ellenállásba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 közös ügyekben a nemesség hajlandó engedni a 48-ból (ezek a korábbi felségjogok: </a:t>
            </a:r>
            <a:r>
              <a:rPr lang="hu-HU" dirty="0" err="1" smtClean="0"/>
              <a:t>kül-</a:t>
            </a:r>
            <a:r>
              <a:rPr lang="hu-HU" dirty="0" smtClean="0"/>
              <a:t>,hadügy és ezek pénzügyei)</a:t>
            </a:r>
            <a:br>
              <a:rPr lang="hu-HU" dirty="0" smtClean="0"/>
            </a:br>
            <a:r>
              <a:rPr lang="hu-HU" dirty="0" smtClean="0"/>
              <a:t>—a </a:t>
            </a:r>
            <a:r>
              <a:rPr lang="hu-HU" dirty="0" err="1" smtClean="0"/>
              <a:t>közösügyi</a:t>
            </a:r>
            <a:r>
              <a:rPr lang="hu-HU" dirty="0" smtClean="0"/>
              <a:t> rendszer alapjai már a Pragmatica </a:t>
            </a:r>
            <a:r>
              <a:rPr lang="hu-HU" dirty="0" err="1" smtClean="0"/>
              <a:t>Sanctióban</a:t>
            </a:r>
            <a:r>
              <a:rPr lang="hu-HU" dirty="0" smtClean="0"/>
              <a:t> (1723), pl. a közös védelmi kötelezettség</a:t>
            </a:r>
            <a:br>
              <a:rPr lang="hu-HU" dirty="0" smtClean="0"/>
            </a:br>
            <a:r>
              <a:rPr lang="hu-HU" dirty="0" err="1" smtClean="0"/>
              <a:t>-első</a:t>
            </a:r>
            <a:r>
              <a:rPr lang="hu-HU" dirty="0" smtClean="0"/>
              <a:t> a birodalom biztos fennállása</a:t>
            </a:r>
            <a:br>
              <a:rPr lang="hu-HU" dirty="0" smtClean="0"/>
            </a:br>
            <a:r>
              <a:rPr lang="hu-HU" dirty="0" err="1" smtClean="0"/>
              <a:t>-második</a:t>
            </a:r>
            <a:r>
              <a:rPr lang="hu-HU" dirty="0" smtClean="0"/>
              <a:t> szempont a magyar önállóság kérdése</a:t>
            </a:r>
          </a:p>
          <a:p>
            <a:r>
              <a:rPr lang="hu-HU" b="1" dirty="0" smtClean="0"/>
              <a:t>1866: </a:t>
            </a:r>
            <a:r>
              <a:rPr lang="hu-HU" b="1" dirty="0" err="1" smtClean="0"/>
              <a:t>Königgraetz--osztrák</a:t>
            </a:r>
            <a:r>
              <a:rPr lang="hu-HU" b="1" dirty="0" smtClean="0"/>
              <a:t> csatavesztés </a:t>
            </a:r>
            <a:r>
              <a:rPr lang="hu-HU" dirty="0" smtClean="0"/>
              <a:t>a </a:t>
            </a:r>
            <a:r>
              <a:rPr lang="hu-HU" i="1" dirty="0" smtClean="0"/>
              <a:t>porosz-osztrák háború</a:t>
            </a:r>
            <a:r>
              <a:rPr lang="hu-HU" dirty="0" smtClean="0"/>
              <a:t>ban (	a </a:t>
            </a:r>
            <a:r>
              <a:rPr lang="hu-HU" dirty="0" err="1" smtClean="0"/>
              <a:t>kisnémet</a:t>
            </a:r>
            <a:r>
              <a:rPr lang="hu-HU" dirty="0" smtClean="0"/>
              <a:t> egység valósul meg porosz vezetéssel)		magas államadósságok a birodalomban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 flipV="1">
            <a:off x="5940152" y="6381328"/>
            <a:ext cx="288032" cy="144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alagnyíl jobbra 4"/>
          <p:cNvSpPr/>
          <p:nvPr/>
        </p:nvSpPr>
        <p:spPr>
          <a:xfrm>
            <a:off x="2123728" y="6525344"/>
            <a:ext cx="432048" cy="21602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2656"/>
          </a:xfrm>
        </p:spPr>
        <p:txBody>
          <a:bodyPr>
            <a:noAutofit/>
          </a:bodyPr>
          <a:lstStyle/>
          <a:p>
            <a:r>
              <a:rPr lang="hu-HU" sz="2400" dirty="0" smtClean="0"/>
              <a:t>A kiegyezés tartalma és értékelése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rmAutofit fontScale="40000" lnSpcReduction="20000"/>
          </a:bodyPr>
          <a:lstStyle/>
          <a:p>
            <a:r>
              <a:rPr lang="hu-HU" dirty="0" err="1" smtClean="0"/>
              <a:t>-az</a:t>
            </a:r>
            <a:r>
              <a:rPr lang="hu-HU" dirty="0" smtClean="0"/>
              <a:t> új államalakulat neve: Osztrák-Magyar Monarchia</a:t>
            </a:r>
          </a:p>
          <a:p>
            <a:r>
              <a:rPr lang="hu-HU" b="1" dirty="0" smtClean="0"/>
              <a:t>—államformája: dualista (kétközpontú) alkotmányos királyság	</a:t>
            </a:r>
            <a:br>
              <a:rPr lang="hu-HU" b="1" dirty="0" smtClean="0"/>
            </a:br>
            <a:r>
              <a:rPr lang="hu-HU" i="1" dirty="0" err="1" smtClean="0"/>
              <a:t>------reálunió</a:t>
            </a:r>
            <a:r>
              <a:rPr lang="hu-HU" i="1" dirty="0" smtClean="0"/>
              <a:t>, ami szorosabb                       államjogi viszonyt jelent, mint a perszonálunió</a:t>
            </a:r>
          </a:p>
          <a:p>
            <a:endParaRPr lang="hu-HU" i="1" dirty="0" smtClean="0"/>
          </a:p>
          <a:p>
            <a:r>
              <a:rPr lang="hu-HU" dirty="0" err="1" smtClean="0"/>
              <a:t>-közös</a:t>
            </a:r>
            <a:r>
              <a:rPr lang="hu-HU" dirty="0" smtClean="0"/>
              <a:t> ügyes rendszer: </a:t>
            </a:r>
            <a:r>
              <a:rPr lang="hu-HU" i="1" dirty="0" smtClean="0"/>
              <a:t>közös had-és külügy, az ezek fedezésére szolgáló pénzügy</a:t>
            </a:r>
            <a:r>
              <a:rPr lang="hu-HU" dirty="0" smtClean="0"/>
              <a:t> (az 1848-ban rendezetlenül maradt ügyek megoldása </a:t>
            </a:r>
            <a:br>
              <a:rPr lang="hu-HU" dirty="0" smtClean="0"/>
            </a:br>
            <a:r>
              <a:rPr lang="hu-HU" dirty="0" smtClean="0"/>
              <a:t>Ezek a középkorban uralkodói felségjogok voltak.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közös ügyeket a két független törvényhozás által küldött 60—</a:t>
            </a:r>
            <a:r>
              <a:rPr lang="hu-HU" dirty="0" err="1" smtClean="0"/>
              <a:t>60</a:t>
            </a:r>
            <a:r>
              <a:rPr lang="hu-HU" dirty="0" smtClean="0"/>
              <a:t> fős </a:t>
            </a:r>
            <a:r>
              <a:rPr lang="hu-HU" b="1" i="1" dirty="0" smtClean="0"/>
              <a:t>delegációk</a:t>
            </a:r>
            <a:r>
              <a:rPr lang="hu-HU" dirty="0" smtClean="0"/>
              <a:t> ellenőrzik (csak írásban érintkeznek, elkerülendő a közös birodalmi gyűlés látszatát). Szavazásra összeülhetnek.</a:t>
            </a:r>
          </a:p>
          <a:p>
            <a:r>
              <a:rPr lang="hu-HU" dirty="0" smtClean="0"/>
              <a:t>—jelentős marad ezen ügyekben az uralkodó befolyása</a:t>
            </a:r>
          </a:p>
          <a:p>
            <a:r>
              <a:rPr lang="hu-HU" b="1" i="1" dirty="0" err="1" smtClean="0"/>
              <a:t>-a</a:t>
            </a:r>
            <a:r>
              <a:rPr lang="hu-HU" b="1" i="1" dirty="0" smtClean="0"/>
              <a:t> közös haderő vezénylete is Ferenc József kezében</a:t>
            </a:r>
            <a:r>
              <a:rPr lang="hu-HU" dirty="0" smtClean="0"/>
              <a:t>, </a:t>
            </a:r>
            <a:br>
              <a:rPr lang="hu-HU" dirty="0" smtClean="0"/>
            </a:br>
            <a:r>
              <a:rPr lang="hu-HU" dirty="0" smtClean="0"/>
              <a:t>az országgyűlés csak az adó-és újoncmegszavazás révén gyakorolhat befolyást a közös hadügyre</a:t>
            </a:r>
          </a:p>
          <a:p>
            <a:r>
              <a:rPr lang="hu-HU" i="1" u="sng" dirty="0" err="1" smtClean="0"/>
              <a:t>-az</a:t>
            </a:r>
            <a:r>
              <a:rPr lang="hu-HU" i="1" u="sng" dirty="0" smtClean="0"/>
              <a:t> alkotmányosság helyreállítása:</a:t>
            </a:r>
            <a:r>
              <a:rPr lang="hu-HU" dirty="0" smtClean="0"/>
              <a:t> cenzusos választójog alapján összehívott </a:t>
            </a:r>
            <a:r>
              <a:rPr lang="hu-HU" i="1" dirty="0" smtClean="0"/>
              <a:t>országgyűlés </a:t>
            </a:r>
            <a:br>
              <a:rPr lang="hu-HU" i="1" dirty="0" smtClean="0"/>
            </a:br>
            <a:r>
              <a:rPr lang="hu-HU" dirty="0" smtClean="0"/>
              <a:t>és az annak </a:t>
            </a:r>
            <a:r>
              <a:rPr lang="hu-HU" i="1" dirty="0" smtClean="0"/>
              <a:t>felelős kormány</a:t>
            </a:r>
            <a:r>
              <a:rPr lang="hu-HU" dirty="0" smtClean="0"/>
              <a:t> (miniszterelnök Andrássy Gyula)</a:t>
            </a:r>
          </a:p>
          <a:p>
            <a:r>
              <a:rPr lang="hu-HU" u="sng" dirty="0" smtClean="0"/>
              <a:t>De:</a:t>
            </a:r>
            <a:r>
              <a:rPr lang="hu-HU" dirty="0" smtClean="0"/>
              <a:t> a kormánynak a törvényjavaslatokat </a:t>
            </a:r>
            <a:r>
              <a:rPr lang="hu-HU" dirty="0" err="1" smtClean="0"/>
              <a:t>ogy.-i</a:t>
            </a:r>
            <a:r>
              <a:rPr lang="hu-HU" dirty="0" smtClean="0"/>
              <a:t> beterjesztés előtt jóvá kell hagyatnia az uralkodóval </a:t>
            </a:r>
            <a:r>
              <a:rPr lang="hu-HU" b="1" i="1" dirty="0" smtClean="0"/>
              <a:t>(előszentesítési jog</a:t>
            </a:r>
            <a:r>
              <a:rPr lang="hu-HU" dirty="0" smtClean="0"/>
              <a:t>)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megyerendszer visszaállítása</a:t>
            </a:r>
          </a:p>
          <a:p>
            <a:r>
              <a:rPr lang="hu-HU" b="1" i="1" dirty="0" err="1" smtClean="0"/>
              <a:t>-gazdasági</a:t>
            </a:r>
            <a:r>
              <a:rPr lang="hu-HU" b="1" i="1" dirty="0" smtClean="0"/>
              <a:t> kiegyezés, mely 10 évenként újratárgyalható:</a:t>
            </a:r>
            <a:endParaRPr lang="hu-HU" dirty="0" smtClean="0"/>
          </a:p>
          <a:p>
            <a:r>
              <a:rPr lang="hu-HU" dirty="0" smtClean="0"/>
              <a:t>—</a:t>
            </a:r>
            <a:r>
              <a:rPr lang="hu-HU" dirty="0" err="1" smtClean="0"/>
              <a:t>Mo</a:t>
            </a:r>
            <a:r>
              <a:rPr lang="hu-HU" dirty="0" smtClean="0"/>
              <a:t>. méltányosságból részt vállal az osztrák államadósság törlesztéséből</a:t>
            </a:r>
          </a:p>
          <a:p>
            <a:r>
              <a:rPr lang="hu-HU" dirty="0" smtClean="0"/>
              <a:t>—közös vámterület (1850—) és közös valuta, szabad tőke-és munkaerő-áramlás</a:t>
            </a:r>
          </a:p>
          <a:p>
            <a:r>
              <a:rPr lang="hu-HU" dirty="0" smtClean="0"/>
              <a:t>—a közös költségek elosztása a két birodalomrész között</a:t>
            </a:r>
            <a:br>
              <a:rPr lang="hu-HU" dirty="0" smtClean="0"/>
            </a:br>
            <a:r>
              <a:rPr lang="hu-HU" b="1" i="1" dirty="0" smtClean="0"/>
              <a:t> (kvóta</a:t>
            </a:r>
            <a:r>
              <a:rPr lang="hu-HU" dirty="0" smtClean="0"/>
              <a:t>: Ausztria: 70%, </a:t>
            </a:r>
            <a:r>
              <a:rPr lang="hu-HU" dirty="0" err="1" smtClean="0"/>
              <a:t>Mo</a:t>
            </a:r>
            <a:r>
              <a:rPr lang="hu-HU" dirty="0" smtClean="0"/>
              <a:t>.: 30%)</a:t>
            </a:r>
          </a:p>
          <a:p>
            <a:r>
              <a:rPr lang="hu-HU" b="1" dirty="0" smtClean="0"/>
              <a:t>A kiegyezés értékelése:</a:t>
            </a:r>
            <a:endParaRPr lang="hu-HU" dirty="0" smtClean="0"/>
          </a:p>
          <a:p>
            <a:r>
              <a:rPr lang="hu-HU" dirty="0" err="1" smtClean="0"/>
              <a:t>-a</a:t>
            </a:r>
            <a:r>
              <a:rPr lang="hu-HU" dirty="0" smtClean="0"/>
              <a:t> birodalom két legerősebb nemzete egyezett ki a nemzetiségek feje felett</a:t>
            </a:r>
            <a:br>
              <a:rPr lang="hu-HU" dirty="0" smtClean="0"/>
            </a:br>
            <a:r>
              <a:rPr lang="hu-HU" dirty="0" err="1" smtClean="0"/>
              <a:t>-választás</a:t>
            </a:r>
            <a:r>
              <a:rPr lang="hu-HU" dirty="0" smtClean="0"/>
              <a:t> abban volt: Béccsel vagy a nemzetiségekkel kellett megegyezni</a:t>
            </a:r>
          </a:p>
          <a:p>
            <a:r>
              <a:rPr lang="hu-HU" dirty="0" err="1" smtClean="0"/>
              <a:t>-adott</a:t>
            </a:r>
            <a:r>
              <a:rPr lang="hu-HU" dirty="0" smtClean="0"/>
              <a:t> viszonyok között reális kompromisszum;</a:t>
            </a:r>
          </a:p>
          <a:p>
            <a:r>
              <a:rPr lang="hu-HU" dirty="0" smtClean="0"/>
              <a:t>—a nemzeti fejlődés lehetőségét az abszolutizmus viszonyaihoz képest jobban biztosította</a:t>
            </a:r>
          </a:p>
          <a:p>
            <a:r>
              <a:rPr lang="hu-HU" dirty="0" smtClean="0"/>
              <a:t>—megnyitotta a gazdasági felzárkózás lehetőségét</a:t>
            </a:r>
          </a:p>
          <a:p>
            <a:pPr>
              <a:buNone/>
            </a:pPr>
            <a:r>
              <a:rPr lang="hu-HU" b="1" dirty="0" smtClean="0"/>
              <a:t>	</a:t>
            </a:r>
            <a:r>
              <a:rPr lang="hu-HU" b="1" dirty="0" err="1" smtClean="0"/>
              <a:t>-a</a:t>
            </a:r>
            <a:r>
              <a:rPr lang="hu-HU" b="1" dirty="0" smtClean="0"/>
              <a:t> közjogi vita: </a:t>
            </a:r>
            <a:br>
              <a:rPr lang="hu-HU" b="1" dirty="0" smtClean="0"/>
            </a:br>
            <a:r>
              <a:rPr lang="hu-HU" b="1" dirty="0" err="1" smtClean="0"/>
              <a:t>--</a:t>
            </a:r>
            <a:r>
              <a:rPr lang="hu-HU" dirty="0" err="1" smtClean="0"/>
              <a:t>az</a:t>
            </a:r>
            <a:r>
              <a:rPr lang="hu-HU" dirty="0" smtClean="0"/>
              <a:t> Ausztriával létesített államjogi kapcsolat ellentétes értékelése végigkíséri a korszakot (a Deák-párt és utódpártjai és parlamenti ellenzéke); eltereli a figyelmet fontos társadalmi kérdések megoldásáról (pl. a föld-és nemzetiségi kérdés)</a:t>
            </a:r>
          </a:p>
          <a:p>
            <a:r>
              <a:rPr lang="hu-HU" b="1" i="1" dirty="0" err="1" smtClean="0"/>
              <a:t>-Igaza</a:t>
            </a:r>
            <a:r>
              <a:rPr lang="hu-HU" b="1" i="1" dirty="0" smtClean="0"/>
              <a:t> volt-e Kossuthnak? (Cassandra-levél): </a:t>
            </a:r>
            <a:br>
              <a:rPr lang="hu-HU" b="1" i="1" dirty="0" smtClean="0"/>
            </a:br>
            <a:r>
              <a:rPr lang="hu-HU" b="1" i="1" dirty="0" smtClean="0"/>
              <a:t>                                                                            </a:t>
            </a:r>
            <a:r>
              <a:rPr lang="hu-HU" i="1" dirty="0" smtClean="0"/>
              <a:t>Cassandra trójai királylány mindig igazat jósolt, de jóslatait senki nem hitte el</a:t>
            </a:r>
            <a:br>
              <a:rPr lang="hu-HU" i="1" dirty="0" smtClean="0"/>
            </a:br>
            <a:r>
              <a:rPr lang="hu-HU" i="1" dirty="0" err="1" smtClean="0"/>
              <a:t>---Deák</a:t>
            </a:r>
            <a:r>
              <a:rPr lang="hu-HU" i="1" dirty="0" smtClean="0"/>
              <a:t> Kossuth szerint lelépett a 48-as alapról</a:t>
            </a:r>
            <a:br>
              <a:rPr lang="hu-HU" i="1" dirty="0" smtClean="0"/>
            </a:br>
            <a:r>
              <a:rPr lang="hu-HU" i="1" dirty="0" err="1" smtClean="0"/>
              <a:t>--a</a:t>
            </a:r>
            <a:r>
              <a:rPr lang="hu-HU" i="1" dirty="0" smtClean="0"/>
              <a:t> jogvisszaszerzés útja helyett (1861-es ogy.) a jogfeladás útját választotta</a:t>
            </a:r>
            <a:br>
              <a:rPr lang="hu-HU" i="1" dirty="0" smtClean="0"/>
            </a:br>
            <a:r>
              <a:rPr lang="hu-HU" i="1" u="sng" dirty="0" smtClean="0"/>
              <a:t>—de: </a:t>
            </a:r>
            <a:r>
              <a:rPr lang="hu-HU" i="1" dirty="0" smtClean="0"/>
              <a:t>emigrációból könnyű ítéletet mondani, Kossuth a hazai problémákat nem érzékeli</a:t>
            </a:r>
          </a:p>
          <a:p>
            <a:endParaRPr lang="hu-HU" dirty="0"/>
          </a:p>
        </p:txBody>
      </p:sp>
      <p:sp>
        <p:nvSpPr>
          <p:cNvPr id="4" name="Lefelé nyíl 3"/>
          <p:cNvSpPr/>
          <p:nvPr/>
        </p:nvSpPr>
        <p:spPr>
          <a:xfrm>
            <a:off x="2627784" y="836712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548680"/>
          </a:xfrm>
        </p:spPr>
        <p:txBody>
          <a:bodyPr>
            <a:normAutofit/>
          </a:bodyPr>
          <a:lstStyle/>
          <a:p>
            <a:r>
              <a:rPr lang="hu-HU" sz="2800" dirty="0" smtClean="0"/>
              <a:t>Gazdasági változások a dualizmus korában I.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dirty="0" smtClean="0"/>
              <a:t>A lemaradás tényezőinek megszüntetése — </a:t>
            </a:r>
            <a:r>
              <a:rPr lang="hu-HU" b="1" i="1" dirty="0" smtClean="0"/>
              <a:t>liberális gazdaságpolitika</a:t>
            </a:r>
          </a:p>
          <a:p>
            <a:pPr lvl="0"/>
            <a:r>
              <a:rPr lang="hu-HU" dirty="0" smtClean="0"/>
              <a:t>a céhek felszámolása (1872)</a:t>
            </a:r>
          </a:p>
          <a:p>
            <a:pPr lvl="0"/>
            <a:r>
              <a:rPr lang="hu-HU" dirty="0" smtClean="0"/>
              <a:t>az 1880-as évektől a modern gyáripar állami támogatása adókedvezményekkel stb.</a:t>
            </a:r>
          </a:p>
          <a:p>
            <a:r>
              <a:rPr lang="hu-HU" dirty="0" smtClean="0"/>
              <a:t>Ganz, Weiss—Manfréd üzemei stb.: </a:t>
            </a:r>
            <a:r>
              <a:rPr lang="hu-HU" i="1" dirty="0" smtClean="0"/>
              <a:t>transzformátor</a:t>
            </a:r>
            <a:r>
              <a:rPr lang="hu-HU" dirty="0" smtClean="0"/>
              <a:t> (Déry- Bláthy-Zipernowsky), </a:t>
            </a:r>
            <a:r>
              <a:rPr lang="hu-HU" i="1" dirty="0" smtClean="0"/>
              <a:t>villamos vasút (Kandó Kálmán</a:t>
            </a:r>
            <a:r>
              <a:rPr lang="hu-HU" dirty="0" smtClean="0"/>
              <a:t>), autó</a:t>
            </a:r>
          </a:p>
          <a:p>
            <a:pPr lvl="0"/>
            <a:r>
              <a:rPr lang="hu-HU" dirty="0" smtClean="0"/>
              <a:t>a </a:t>
            </a:r>
            <a:r>
              <a:rPr lang="hu-HU" dirty="0" err="1" smtClean="0"/>
              <a:t>mg.-ra</a:t>
            </a:r>
            <a:r>
              <a:rPr lang="hu-HU" dirty="0" smtClean="0"/>
              <a:t> és az iparra is érvényes </a:t>
            </a:r>
            <a:r>
              <a:rPr lang="hu-HU" b="1" i="1" dirty="0" smtClean="0"/>
              <a:t>védvámrendszer létrehozása</a:t>
            </a:r>
          </a:p>
          <a:p>
            <a:r>
              <a:rPr lang="hu-HU" b="1" dirty="0" smtClean="0"/>
              <a:t>A közlekedés, az infrastruktúra fejlesztése</a:t>
            </a:r>
            <a:r>
              <a:rPr lang="hu-HU" dirty="0" smtClean="0"/>
              <a:t>: reformkori és Bach-korszakbeli folyamatok folytatódnak. </a:t>
            </a:r>
            <a:br>
              <a:rPr lang="hu-HU" dirty="0" smtClean="0"/>
            </a:br>
            <a:r>
              <a:rPr lang="hu-HU" dirty="0" smtClean="0"/>
              <a:t>A katonai szempontok </a:t>
            </a:r>
            <a:r>
              <a:rPr lang="hu-HU" dirty="0" err="1" smtClean="0"/>
              <a:t>melletta</a:t>
            </a:r>
            <a:r>
              <a:rPr lang="hu-HU" dirty="0" smtClean="0"/>
              <a:t> gabonatermő területek, a szén-és vasérclelőhelyek elérése.</a:t>
            </a:r>
          </a:p>
          <a:p>
            <a:r>
              <a:rPr lang="hu-HU" b="1" i="1" u="sng" dirty="0" err="1" smtClean="0"/>
              <a:t>-a</a:t>
            </a:r>
            <a:r>
              <a:rPr lang="hu-HU" b="1" i="1" u="sng" dirty="0" smtClean="0"/>
              <a:t> vasútfejlesztés:</a:t>
            </a:r>
            <a:r>
              <a:rPr lang="hu-HU" b="1" u="sng" dirty="0" smtClean="0"/>
              <a:t> </a:t>
            </a:r>
            <a:r>
              <a:rPr lang="hu-HU" dirty="0" smtClean="0"/>
              <a:t>húzóágazat, mert munkahelyeket, piacot teremt (a nehézipar, gépgyártás számára nagy megrendelő, így fellendíti az adott régiót)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</a:t>
            </a:r>
            <a:r>
              <a:rPr lang="hu-HU" u="sng" dirty="0" smtClean="0"/>
              <a:t>kamatbiztosítási törvény:</a:t>
            </a:r>
            <a:r>
              <a:rPr lang="hu-HU" dirty="0" smtClean="0"/>
              <a:t> a vasútépítés drága és lassan megtérülő vállalkozás; az állam biztosítja a befektetőnek a nyereséget veszteség esetén is</a:t>
            </a:r>
          </a:p>
          <a:p>
            <a:r>
              <a:rPr lang="hu-HU" i="1" dirty="0" err="1" smtClean="0"/>
              <a:t>-Baross</a:t>
            </a:r>
            <a:r>
              <a:rPr lang="hu-HU" i="1" dirty="0" smtClean="0"/>
              <a:t> Gábor, a „vasminiszter” a magántulajdonú vasúttársaságokat államosítja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-a</a:t>
            </a:r>
            <a:r>
              <a:rPr lang="hu-HU" dirty="0" smtClean="0"/>
              <a:t> </a:t>
            </a:r>
            <a:r>
              <a:rPr lang="hu-HU" u="sng" dirty="0" smtClean="0"/>
              <a:t>zónatarifa:</a:t>
            </a:r>
            <a:r>
              <a:rPr lang="hu-HU" dirty="0" smtClean="0"/>
              <a:t> a vasúthálózatot távolsági zónákra osztják; a szomszédos zóna állomásai között olcsó díjtételek, 225 km felett egy végtelen zóna, ahol nem emelkedik a viteldíj.</a:t>
            </a:r>
            <a:br>
              <a:rPr lang="hu-HU" dirty="0" smtClean="0"/>
            </a:br>
            <a:r>
              <a:rPr lang="hu-HU" i="1" dirty="0" smtClean="0"/>
              <a:t>A termelők hasznát nem a vasúttársaságok fölözték le.</a:t>
            </a:r>
            <a:endParaRPr lang="hu-HU" dirty="0" smtClean="0"/>
          </a:p>
          <a:p>
            <a:r>
              <a:rPr lang="hu-HU" b="1" i="1" u="sng" dirty="0" err="1" smtClean="0"/>
              <a:t>-az</a:t>
            </a:r>
            <a:r>
              <a:rPr lang="hu-HU" b="1" i="1" u="sng" dirty="0" smtClean="0"/>
              <a:t> ármentesítés:</a:t>
            </a:r>
            <a:r>
              <a:rPr lang="hu-HU" u="sng" dirty="0" smtClean="0"/>
              <a:t> </a:t>
            </a:r>
            <a:r>
              <a:rPr lang="hu-HU" dirty="0" smtClean="0"/>
              <a:t>cél a </a:t>
            </a:r>
            <a:r>
              <a:rPr lang="hu-HU" dirty="0" err="1" smtClean="0"/>
              <a:t>mg.-i</a:t>
            </a:r>
            <a:r>
              <a:rPr lang="hu-HU" dirty="0" smtClean="0"/>
              <a:t> termőterületek növelése az árterületek felszámolásával, külterjes úton   (kubikosok)        	</a:t>
            </a:r>
            <a:br>
              <a:rPr lang="hu-HU" dirty="0" smtClean="0"/>
            </a:br>
            <a:r>
              <a:rPr lang="hu-HU" dirty="0" smtClean="0"/>
              <a:t>Európa leghosszabb gátrendszere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problémák:</a:t>
            </a:r>
          </a:p>
          <a:p>
            <a:pPr lvl="0"/>
            <a:r>
              <a:rPr lang="hu-HU" dirty="0" smtClean="0"/>
              <a:t>az árvizek gyorsabb levonulásával  megnövekedő belvízveszély</a:t>
            </a:r>
          </a:p>
          <a:p>
            <a:pPr lvl="0"/>
            <a:r>
              <a:rPr lang="hu-HU" dirty="0" smtClean="0"/>
              <a:t>nem nyernek sokkal több </a:t>
            </a:r>
            <a:r>
              <a:rPr lang="hu-HU" u="sng" dirty="0" smtClean="0"/>
              <a:t>értékes</a:t>
            </a:r>
            <a:r>
              <a:rPr lang="hu-HU" dirty="0" smtClean="0"/>
              <a:t> </a:t>
            </a:r>
            <a:r>
              <a:rPr lang="hu-HU" dirty="0" err="1" smtClean="0"/>
              <a:t>mg.-i</a:t>
            </a:r>
            <a:r>
              <a:rPr lang="hu-HU" dirty="0" smtClean="0"/>
              <a:t> területet</a:t>
            </a:r>
          </a:p>
          <a:p>
            <a:r>
              <a:rPr lang="hu-HU" u="sng" dirty="0" smtClean="0"/>
              <a:t>1. A mg. fejlődése</a:t>
            </a:r>
            <a:endParaRPr lang="hu-HU" dirty="0" smtClean="0"/>
          </a:p>
          <a:p>
            <a:r>
              <a:rPr lang="hu-HU" b="1" dirty="0" err="1" smtClean="0"/>
              <a:t>-Mo</a:t>
            </a:r>
            <a:r>
              <a:rPr lang="hu-HU" b="1" dirty="0" smtClean="0"/>
              <a:t>. közepesen fejlett agrár-ipari ország </a:t>
            </a:r>
            <a:r>
              <a:rPr lang="hu-HU" dirty="0" smtClean="0"/>
              <a:t>(gazdasági munkamegosztás a Monarchiában)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termelékenység növekedése (intenzív kultúrák):</a:t>
            </a:r>
          </a:p>
          <a:p>
            <a:pPr lvl="0"/>
            <a:r>
              <a:rPr lang="hu-HU" dirty="0" smtClean="0"/>
              <a:t>fajtaváltás és istállózó tartás (szürke marha helyett vöröstarka fajta, amely több tejet ad)</a:t>
            </a:r>
          </a:p>
          <a:p>
            <a:pPr lvl="0"/>
            <a:r>
              <a:rPr lang="hu-HU" dirty="0" smtClean="0"/>
              <a:t>vetésforgó (takarmányozás!)</a:t>
            </a:r>
          </a:p>
          <a:p>
            <a:r>
              <a:rPr lang="hu-HU" dirty="0" err="1" smtClean="0"/>
              <a:t>-bővülő</a:t>
            </a:r>
            <a:r>
              <a:rPr lang="hu-HU" dirty="0" smtClean="0"/>
              <a:t> export (az OMM védett piacaira, mert Európát elárasztotta az olcsó amerikai gabona. A kivitel kevésbé búza, inkább liszt. Bp. malomipari központ, a Balkán gabonáját is itt őrlik.</a:t>
            </a:r>
          </a:p>
          <a:p>
            <a:r>
              <a:rPr lang="hu-HU" dirty="0" err="1" smtClean="0"/>
              <a:t>-kapás-és</a:t>
            </a:r>
            <a:r>
              <a:rPr lang="hu-HU" dirty="0" smtClean="0"/>
              <a:t> ipari növények termesztése (krumpli, kukorica, cukorrépa)</a:t>
            </a:r>
          </a:p>
          <a:p>
            <a:r>
              <a:rPr lang="hu-HU" dirty="0" err="1" smtClean="0"/>
              <a:t>Mo</a:t>
            </a:r>
            <a:r>
              <a:rPr lang="hu-HU" dirty="0" smtClean="0"/>
              <a:t>. a birodalom éléskamrája, mint a 18. században volt.</a:t>
            </a:r>
            <a:br>
              <a:rPr lang="hu-HU" dirty="0" smtClean="0"/>
            </a:br>
            <a:r>
              <a:rPr lang="hu-HU" dirty="0" err="1" smtClean="0"/>
              <a:t>-olcsó</a:t>
            </a:r>
            <a:r>
              <a:rPr lang="hu-HU" dirty="0" smtClean="0"/>
              <a:t>, nagy létszámú munkaerő (</a:t>
            </a:r>
            <a:r>
              <a:rPr lang="hu-HU" dirty="0" err="1" smtClean="0"/>
              <a:t>Mo.-on</a:t>
            </a:r>
            <a:r>
              <a:rPr lang="hu-HU" dirty="0" smtClean="0"/>
              <a:t> a magyarságot érinti először a 2. ipari forradalom hatásaként jelentkező demográfiai robbanás)			</a:t>
            </a:r>
          </a:p>
          <a:p>
            <a:pPr>
              <a:buNone/>
            </a:pPr>
            <a:r>
              <a:rPr lang="hu-HU" dirty="0" smtClean="0"/>
              <a:t>        </a:t>
            </a:r>
            <a:r>
              <a:rPr lang="hu-HU" dirty="0" err="1" smtClean="0"/>
              <a:t>-kevés</a:t>
            </a:r>
            <a:r>
              <a:rPr lang="hu-HU" dirty="0" smtClean="0"/>
              <a:t> gép, pl. cséplőgép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tulajdonosok többsége 0—5 holdas törpebirtokkal rendelkezik, mely fejlődésképtelen </a:t>
            </a:r>
          </a:p>
          <a:p>
            <a:endParaRPr lang="hu-HU" dirty="0" smtClean="0"/>
          </a:p>
          <a:p>
            <a:pPr lvl="0"/>
            <a:endParaRPr lang="hu-HU" dirty="0" smtClean="0"/>
          </a:p>
          <a:p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107504" y="3501008"/>
            <a:ext cx="28803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476672"/>
          </a:xfrm>
        </p:spPr>
        <p:txBody>
          <a:bodyPr>
            <a:normAutofit/>
          </a:bodyPr>
          <a:lstStyle/>
          <a:p>
            <a:r>
              <a:rPr lang="hu-HU" sz="1800" dirty="0" smtClean="0"/>
              <a:t>Gazdasági változások a dualizmus korában II.</a:t>
            </a:r>
            <a:endParaRPr lang="hu-HU" sz="1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336704"/>
          </a:xfrm>
        </p:spPr>
        <p:txBody>
          <a:bodyPr>
            <a:normAutofit fontScale="47500" lnSpcReduction="20000"/>
          </a:bodyPr>
          <a:lstStyle/>
          <a:p>
            <a:r>
              <a:rPr lang="hu-HU" dirty="0" smtClean="0"/>
              <a:t>A korszak nagy földmunkáit a kubikosok tömege végzi (vasútépítés, folyószabályozások). </a:t>
            </a:r>
            <a:br>
              <a:rPr lang="hu-HU" dirty="0" smtClean="0"/>
            </a:br>
            <a:r>
              <a:rPr lang="hu-HU" dirty="0" smtClean="0"/>
              <a:t>Az 1890-es években ezek a munkálatok lezárulnak, az agrárproletárok mozgalmai ekkor kezdődnek. 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 smtClean="0"/>
          </a:p>
          <a:p>
            <a:r>
              <a:rPr lang="hu-HU" u="sng" dirty="0" smtClean="0"/>
              <a:t>2. Az ipar fejlődése</a:t>
            </a:r>
            <a:endParaRPr lang="hu-HU" dirty="0" smtClean="0"/>
          </a:p>
          <a:p>
            <a:r>
              <a:rPr lang="hu-HU" dirty="0" smtClean="0"/>
              <a:t>-A szén-és vasércbányák közelében több nehézipari központ is létrejön (</a:t>
            </a:r>
            <a:r>
              <a:rPr lang="hu-HU" dirty="0" err="1" smtClean="0"/>
              <a:t>Krassó-Szörény-iparvidék</a:t>
            </a:r>
            <a:r>
              <a:rPr lang="hu-HU" dirty="0" smtClean="0"/>
              <a:t> Resicabánya központtal, a borsodi és a salgótarjáni iparvidék…)	</a:t>
            </a:r>
          </a:p>
          <a:p>
            <a:r>
              <a:rPr lang="hu-HU" dirty="0" smtClean="0"/>
              <a:t>-A századfordulótól fejlődik a vegyipar és az elektromos ipar.</a:t>
            </a:r>
          </a:p>
          <a:p>
            <a:r>
              <a:rPr lang="hu-HU" dirty="0" err="1" smtClean="0"/>
              <a:t>-Az</a:t>
            </a:r>
            <a:r>
              <a:rPr lang="hu-HU" dirty="0" smtClean="0"/>
              <a:t> ipari munkások többsége a nehéziparban dolgozik, de a századfordulótól nő a könnyűiparban foglalkoztatottak száma is (női, szakképzetlen munkaerő a textiliparban).</a:t>
            </a:r>
          </a:p>
          <a:p>
            <a:r>
              <a:rPr lang="hu-HU" dirty="0" smtClean="0"/>
              <a:t>-A termelési értékek szempontjából a korszakban meghatározó az élelmiszeripar (malom-, cukor- és szeszipar).</a:t>
            </a:r>
          </a:p>
          <a:p>
            <a:r>
              <a:rPr lang="hu-HU" u="sng" dirty="0" smtClean="0"/>
              <a:t>3. A hitelszervezet fejlődése</a:t>
            </a:r>
            <a:endParaRPr lang="hu-HU" dirty="0" smtClean="0"/>
          </a:p>
          <a:p>
            <a:r>
              <a:rPr lang="hu-HU" dirty="0" smtClean="0"/>
              <a:t>-A hitelszervezet 1867 után a magyar gazdaság egyik leggyorsabban fejlődő ágazata.</a:t>
            </a:r>
          </a:p>
          <a:p>
            <a:r>
              <a:rPr lang="hu-HU" dirty="0" err="1" smtClean="0"/>
              <a:t>-Az</a:t>
            </a:r>
            <a:r>
              <a:rPr lang="hu-HU" dirty="0" smtClean="0"/>
              <a:t> ipari részvényekben folyamatosan nő a hazai és az állami tőke szerepe.</a:t>
            </a:r>
          </a:p>
          <a:p>
            <a:pPr>
              <a:buNone/>
            </a:pPr>
            <a:r>
              <a:rPr lang="hu-HU" baseline="30000" dirty="0" smtClean="0"/>
              <a:t>(Kaposi J.—</a:t>
            </a:r>
            <a:r>
              <a:rPr lang="hu-HU" baseline="30000" dirty="0" err="1" smtClean="0"/>
              <a:t>Száray</a:t>
            </a:r>
            <a:r>
              <a:rPr lang="hu-HU" baseline="30000" dirty="0" smtClean="0"/>
              <a:t> M.: Történelem III. képességfejlesztő mf. Nemzeti Tankönyvkiadó </a:t>
            </a:r>
            <a:r>
              <a:rPr lang="hu-HU" baseline="30000" dirty="0" err="1" smtClean="0"/>
              <a:t>Zrt</a:t>
            </a:r>
            <a:r>
              <a:rPr lang="hu-HU" baseline="30000" dirty="0" smtClean="0"/>
              <a:t>., Bp., 2008; 140—141. o. 2/d feladata nyomán)</a:t>
            </a:r>
            <a:endParaRPr lang="hu-HU" dirty="0" smtClean="0"/>
          </a:p>
          <a:p>
            <a:r>
              <a:rPr lang="hu-HU" u="sng" dirty="0" smtClean="0"/>
              <a:t>4. Bp. világvárossá válása</a:t>
            </a:r>
            <a:endParaRPr lang="hu-HU" dirty="0" smtClean="0"/>
          </a:p>
          <a:p>
            <a:r>
              <a:rPr lang="hu-HU" dirty="0" smtClean="0"/>
              <a:t>-1873-ban egyesül Buda, Pest, Óbuda</a:t>
            </a:r>
          </a:p>
          <a:p>
            <a:r>
              <a:rPr lang="hu-HU" dirty="0" err="1" smtClean="0"/>
              <a:t>-jó</a:t>
            </a:r>
            <a:r>
              <a:rPr lang="hu-HU" dirty="0" smtClean="0"/>
              <a:t> a közlekedés-földrajzi helyzete, a sugaras szerkezetű vasúthálózat központja (Széchenyi koncepciója)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dirty="0" err="1" smtClean="0"/>
              <a:t>-a</a:t>
            </a:r>
            <a:r>
              <a:rPr lang="hu-HU" dirty="0" smtClean="0"/>
              <a:t> legtöbb tőkét Bp.-en fektetik be a korszakban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Fővárosi Közmunkák Tanácsa irányítja az állami beruházásokat</a:t>
            </a:r>
          </a:p>
          <a:p>
            <a:r>
              <a:rPr lang="hu-HU" dirty="0" err="1" smtClean="0"/>
              <a:t>-reprezentatív</a:t>
            </a:r>
            <a:r>
              <a:rPr lang="hu-HU" dirty="0" smtClean="0"/>
              <a:t> középítkezések (a millennium idején főleg)</a:t>
            </a:r>
          </a:p>
          <a:p>
            <a:r>
              <a:rPr lang="hu-HU" dirty="0" err="1" smtClean="0"/>
              <a:t>-eltérő</a:t>
            </a:r>
            <a:r>
              <a:rPr lang="hu-HU" dirty="0" smtClean="0"/>
              <a:t> funkciójú városrészek kialakulása: city, kertvárosok, munkásnegyedek</a:t>
            </a:r>
          </a:p>
          <a:p>
            <a:r>
              <a:rPr lang="hu-HU" dirty="0" err="1" smtClean="0"/>
              <a:t>-verseny</a:t>
            </a:r>
            <a:r>
              <a:rPr lang="hu-HU" dirty="0" smtClean="0"/>
              <a:t> Béccsel, eklektikus stílus</a:t>
            </a:r>
          </a:p>
          <a:p>
            <a:pPr>
              <a:buNone/>
            </a:pPr>
            <a:r>
              <a:rPr lang="hu-HU" b="1" dirty="0" smtClean="0"/>
              <a:t>Összegzés:</a:t>
            </a:r>
            <a:endParaRPr lang="hu-HU" dirty="0" smtClean="0"/>
          </a:p>
          <a:p>
            <a:r>
              <a:rPr lang="hu-HU" dirty="0" err="1" smtClean="0"/>
              <a:t>Mo</a:t>
            </a:r>
            <a:r>
              <a:rPr lang="hu-HU" dirty="0" smtClean="0"/>
              <a:t>. zárkózik az örökös tartományokhoz, ezt a folyamatot az 1. </a:t>
            </a:r>
            <a:r>
              <a:rPr lang="hu-HU" dirty="0" err="1" smtClean="0"/>
              <a:t>vh</a:t>
            </a:r>
            <a:r>
              <a:rPr lang="hu-HU" dirty="0" smtClean="0"/>
              <a:t>. kitörése </a:t>
            </a:r>
            <a:br>
              <a:rPr lang="hu-HU" dirty="0" smtClean="0"/>
            </a:br>
            <a:r>
              <a:rPr lang="hu-HU" dirty="0" smtClean="0"/>
              <a:t>akasztja meg-zárja le.</a:t>
            </a:r>
          </a:p>
          <a:p>
            <a:endParaRPr lang="hu-HU" dirty="0" smtClean="0"/>
          </a:p>
          <a:p>
            <a:pPr>
              <a:buNone/>
            </a:pPr>
            <a:r>
              <a:rPr lang="hu-HU" u="sng" dirty="0" smtClean="0">
                <a:hlinkClick r:id="rId2"/>
              </a:rPr>
              <a:t>http://slideplayer.hu/slide/2039557/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pic>
        <p:nvPicPr>
          <p:cNvPr id="4" name="Kép 3" descr="http://player.slideplayer.hu/8/2039557/data/images/img1.jp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149080"/>
            <a:ext cx="2771800" cy="2708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>
            <a:normAutofit fontScale="90000"/>
          </a:bodyPr>
          <a:lstStyle/>
          <a:p>
            <a:pPr algn="l"/>
            <a:r>
              <a:rPr lang="hu-HU" sz="2000" dirty="0" smtClean="0"/>
              <a:t>A magyar polgárosodás társadalmi, gazdasági jellegzetességei, </a:t>
            </a:r>
            <a:r>
              <a:rPr lang="hu-HU" sz="2000" dirty="0" smtClean="0"/>
              <a:t>sajátosságai</a:t>
            </a:r>
            <a:br>
              <a:rPr lang="hu-HU" sz="2000" dirty="0" smtClean="0"/>
            </a:br>
            <a:r>
              <a:rPr lang="hu-HU" sz="2000" dirty="0" smtClean="0"/>
              <a:t> Népek, nemzetiségek szerepe a modernizációban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dirty="0" err="1" smtClean="0"/>
              <a:t>-Bp.-hez</a:t>
            </a:r>
            <a:r>
              <a:rPr lang="hu-HU" dirty="0" smtClean="0"/>
              <a:t> hasonló ütemben nem fejlődik a többi város (kevesebb tőkével, de fejlődik a külső városgyűrű (Temesvár, Szabadka, Pozsony)</a:t>
            </a:r>
          </a:p>
          <a:p>
            <a:pPr>
              <a:buNone/>
            </a:pPr>
            <a:r>
              <a:rPr lang="hu-HU" b="1" u="sng" dirty="0" smtClean="0"/>
              <a:t>Torlódott/torlódó társadalom</a:t>
            </a:r>
            <a:r>
              <a:rPr lang="hu-HU" dirty="0" smtClean="0"/>
              <a:t> 	vö. </a:t>
            </a:r>
            <a:r>
              <a:rPr lang="hu-HU" i="1" dirty="0" smtClean="0"/>
              <a:t>a nyugat-európai középosztályi társadalommal</a:t>
            </a:r>
          </a:p>
          <a:p>
            <a:pPr>
              <a:buNone/>
            </a:pPr>
            <a:r>
              <a:rPr lang="hu-HU" dirty="0" smtClean="0"/>
              <a:t>—a társadalom mentalitását a köznemesi szemlélet határozza meg (</a:t>
            </a:r>
            <a:r>
              <a:rPr lang="hu-HU" b="1" i="1" dirty="0" smtClean="0"/>
              <a:t>úri középosztály:</a:t>
            </a:r>
            <a:r>
              <a:rPr lang="hu-HU" i="1" dirty="0" smtClean="0"/>
              <a:t> </a:t>
            </a:r>
            <a:r>
              <a:rPr lang="hu-HU" dirty="0" smtClean="0"/>
              <a:t>gyűjtőmedence)</a:t>
            </a:r>
          </a:p>
          <a:p>
            <a:pPr>
              <a:buNone/>
            </a:pPr>
            <a:r>
              <a:rPr lang="hu-HU" b="1" dirty="0" smtClean="0"/>
              <a:t>I. A félfeudális társadalom </a:t>
            </a:r>
            <a:r>
              <a:rPr lang="hu-HU" dirty="0" smtClean="0"/>
              <a:t>= </a:t>
            </a:r>
            <a:r>
              <a:rPr lang="hu-HU" dirty="0" err="1" smtClean="0"/>
              <a:t>preindusztriális</a:t>
            </a:r>
            <a:r>
              <a:rPr lang="hu-HU" dirty="0" smtClean="0"/>
              <a:t>/ipari forradalom előtti társ.:</a:t>
            </a:r>
          </a:p>
          <a:p>
            <a:r>
              <a:rPr lang="hu-HU" b="1" i="1" dirty="0" smtClean="0"/>
              <a:t>Az arisztokrácia:</a:t>
            </a:r>
            <a:r>
              <a:rPr lang="hu-HU" i="1" dirty="0" smtClean="0"/>
              <a:t> </a:t>
            </a:r>
            <a:r>
              <a:rPr lang="hu-HU" dirty="0" smtClean="0"/>
              <a:t>politikai befolyás, korszerű nagybirtokok 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dirty="0" err="1" smtClean="0"/>
              <a:t>-bankok</a:t>
            </a:r>
            <a:r>
              <a:rPr lang="hu-HU" dirty="0" smtClean="0"/>
              <a:t>, vállalatok igazgatósági tagjai</a:t>
            </a:r>
          </a:p>
          <a:p>
            <a:r>
              <a:rPr lang="hu-HU" b="1" i="1" dirty="0" smtClean="0"/>
              <a:t>A köznemesség, a dzsentri:</a:t>
            </a:r>
            <a:r>
              <a:rPr lang="hu-HU" i="1" dirty="0" smtClean="0"/>
              <a:t> </a:t>
            </a:r>
            <a:r>
              <a:rPr lang="hu-HU" dirty="0" err="1" smtClean="0"/>
              <a:t>tőkehiány--földjét</a:t>
            </a:r>
            <a:r>
              <a:rPr lang="hu-HU" dirty="0" smtClean="0"/>
              <a:t> vesztve </a:t>
            </a:r>
            <a:r>
              <a:rPr lang="hu-HU" i="1" dirty="0" smtClean="0"/>
              <a:t>állami, megyei</a:t>
            </a:r>
            <a:r>
              <a:rPr lang="hu-HU" dirty="0" smtClean="0"/>
              <a:t> hivatalt vállal, és feltűnik az értelmiségi pályákon</a:t>
            </a:r>
          </a:p>
          <a:p>
            <a:r>
              <a:rPr lang="hu-HU" b="1" i="1" dirty="0" smtClean="0"/>
              <a:t>A parasztság:</a:t>
            </a:r>
            <a:r>
              <a:rPr lang="hu-HU" dirty="0" smtClean="0"/>
              <a:t> a volt telkes jobbágyok és a zsellérek egy része tulajdonosa földjének</a:t>
            </a:r>
          </a:p>
          <a:p>
            <a:pPr>
              <a:buNone/>
            </a:pPr>
            <a:r>
              <a:rPr lang="hu-HU" dirty="0" err="1" smtClean="0"/>
              <a:t>-népszaporulat</a:t>
            </a:r>
            <a:r>
              <a:rPr lang="hu-HU" dirty="0" smtClean="0"/>
              <a:t> -&gt;a földek aprózódása -&gt;a földnélküliek száma növekszik (1890-es évek)		kivándorlási hullám</a:t>
            </a:r>
          </a:p>
          <a:p>
            <a:pPr>
              <a:buNone/>
            </a:pPr>
            <a:r>
              <a:rPr lang="hu-HU" b="1" i="1" dirty="0" smtClean="0"/>
              <a:t>             </a:t>
            </a:r>
            <a:r>
              <a:rPr lang="hu-HU" b="1" i="1" dirty="0" err="1" smtClean="0"/>
              <a:t>-a</a:t>
            </a:r>
            <a:r>
              <a:rPr lang="hu-HU" b="1" i="1" dirty="0" smtClean="0"/>
              <a:t> parasztság vagyonilag differenciált:</a:t>
            </a:r>
            <a:endParaRPr lang="hu-HU" i="1" dirty="0" smtClean="0"/>
          </a:p>
          <a:p>
            <a:pPr>
              <a:buNone/>
            </a:pPr>
            <a:r>
              <a:rPr lang="hu-HU" dirty="0" err="1" smtClean="0"/>
              <a:t>-gazdagparasztság</a:t>
            </a:r>
            <a:r>
              <a:rPr lang="hu-HU" dirty="0" smtClean="0"/>
              <a:t>: vagyona nem jár arányos társadalmi elismertséggel</a:t>
            </a:r>
          </a:p>
          <a:p>
            <a:pPr>
              <a:buNone/>
            </a:pPr>
            <a:r>
              <a:rPr lang="hu-HU" dirty="0" err="1" smtClean="0"/>
              <a:t>-középparasztság</a:t>
            </a:r>
            <a:r>
              <a:rPr lang="hu-HU" dirty="0" smtClean="0"/>
              <a:t> </a:t>
            </a:r>
          </a:p>
          <a:p>
            <a:pPr>
              <a:buNone/>
            </a:pPr>
            <a:r>
              <a:rPr lang="hu-HU" dirty="0" err="1" smtClean="0"/>
              <a:t>-szegényparasztság</a:t>
            </a:r>
            <a:r>
              <a:rPr lang="hu-HU" dirty="0" smtClean="0"/>
              <a:t> -&gt; általában bérmunkát vállal</a:t>
            </a:r>
          </a:p>
          <a:p>
            <a:pPr>
              <a:buNone/>
            </a:pPr>
            <a:r>
              <a:rPr lang="hu-HU" dirty="0" err="1" smtClean="0"/>
              <a:t>-földnélküliek</a:t>
            </a:r>
            <a:r>
              <a:rPr lang="hu-HU" dirty="0" smtClean="0"/>
              <a:t>: bérmunka, földmunka (építkezéseken)</a:t>
            </a:r>
          </a:p>
          <a:p>
            <a:pPr>
              <a:buNone/>
            </a:pPr>
            <a:r>
              <a:rPr lang="hu-HU" dirty="0" err="1" smtClean="0"/>
              <a:t>-uradalmi</a:t>
            </a:r>
            <a:r>
              <a:rPr lang="hu-HU" dirty="0" smtClean="0"/>
              <a:t> cselédek: nagybirtokon élnek személyi kiszolgáltatottságban</a:t>
            </a:r>
          </a:p>
          <a:p>
            <a:pPr>
              <a:buNone/>
            </a:pPr>
            <a:r>
              <a:rPr lang="hu-HU" dirty="0" smtClean="0"/>
              <a:t>Nagyatádi Szabó István </a:t>
            </a:r>
            <a:r>
              <a:rPr lang="hu-HU" i="1" dirty="0" smtClean="0"/>
              <a:t>kisgazdapárt</a:t>
            </a:r>
            <a:r>
              <a:rPr lang="hu-HU" dirty="0" smtClean="0"/>
              <a:t>ja (1909) parlamenti párt, </a:t>
            </a:r>
            <a:br>
              <a:rPr lang="hu-HU" dirty="0" smtClean="0"/>
            </a:br>
            <a:r>
              <a:rPr lang="hu-HU" i="1" dirty="0" smtClean="0"/>
              <a:t>földosztást </a:t>
            </a:r>
            <a:r>
              <a:rPr lang="hu-HU" dirty="0" smtClean="0"/>
              <a:t>követel a földbirtokosok kárpótlásával.</a:t>
            </a:r>
          </a:p>
          <a:p>
            <a:pPr>
              <a:buNone/>
            </a:pPr>
            <a:r>
              <a:rPr lang="hu-HU" b="1" dirty="0" smtClean="0"/>
              <a:t>II. Az ipari társadalom </a:t>
            </a:r>
            <a:r>
              <a:rPr lang="hu-HU" dirty="0" smtClean="0"/>
              <a:t>= indusztriális társ.:</a:t>
            </a:r>
          </a:p>
          <a:p>
            <a:pPr>
              <a:buNone/>
            </a:pPr>
            <a:r>
              <a:rPr lang="hu-HU" dirty="0" err="1" smtClean="0"/>
              <a:t>-</a:t>
            </a:r>
            <a:r>
              <a:rPr lang="hu-HU" i="1" dirty="0" err="1" smtClean="0"/>
              <a:t>nagypolgárság</a:t>
            </a:r>
            <a:r>
              <a:rPr lang="hu-HU" dirty="0" smtClean="0"/>
              <a:t> </a:t>
            </a:r>
            <a:br>
              <a:rPr lang="hu-HU" dirty="0" smtClean="0"/>
            </a:br>
            <a:r>
              <a:rPr lang="hu-HU" dirty="0" smtClean="0"/>
              <a:t>    </a:t>
            </a:r>
            <a:r>
              <a:rPr lang="hu-HU" dirty="0" err="1" smtClean="0"/>
              <a:t>--terménykereskedelemből</a:t>
            </a:r>
            <a:r>
              <a:rPr lang="hu-HU" dirty="0" smtClean="0"/>
              <a:t> meggazdagodott németek és zsidók	</a:t>
            </a:r>
          </a:p>
          <a:p>
            <a:pPr>
              <a:buNone/>
            </a:pPr>
            <a:r>
              <a:rPr lang="hu-HU" dirty="0" smtClean="0"/>
              <a:t>  —pénzarisztokrácia (a bankok és nagyvállalatok irányítói)</a:t>
            </a:r>
          </a:p>
          <a:p>
            <a:pPr>
              <a:buNone/>
            </a:pPr>
            <a:r>
              <a:rPr lang="hu-HU" i="1" dirty="0" err="1" smtClean="0"/>
              <a:t>-polgári</a:t>
            </a:r>
            <a:r>
              <a:rPr lang="hu-HU" i="1" dirty="0" smtClean="0"/>
              <a:t> középosztály</a:t>
            </a:r>
            <a:r>
              <a:rPr lang="hu-HU" dirty="0" smtClean="0"/>
              <a:t> </a:t>
            </a:r>
          </a:p>
          <a:p>
            <a:pPr>
              <a:buNone/>
            </a:pPr>
            <a:r>
              <a:rPr lang="hu-HU" i="1" dirty="0" err="1" smtClean="0"/>
              <a:t>-kispolgárság</a:t>
            </a:r>
            <a:r>
              <a:rPr lang="hu-HU" i="1" dirty="0" smtClean="0"/>
              <a:t>:</a:t>
            </a:r>
            <a:r>
              <a:rPr lang="hu-HU" dirty="0" smtClean="0"/>
              <a:t> szemben áll a nagytőkével, </a:t>
            </a:r>
            <a:br>
              <a:rPr lang="hu-HU" dirty="0" smtClean="0"/>
            </a:br>
            <a:r>
              <a:rPr lang="hu-HU" dirty="0" smtClean="0"/>
              <a:t>     de elutasítja a magántulajdont támadó irányzatokat is</a:t>
            </a:r>
          </a:p>
          <a:p>
            <a:pPr>
              <a:buNone/>
            </a:pPr>
            <a:r>
              <a:rPr lang="hu-HU" dirty="0" smtClean="0"/>
              <a:t>—az állami kisalkalmazottak (vasutasok, csendőrök, postások stb.)</a:t>
            </a:r>
          </a:p>
          <a:p>
            <a:pPr>
              <a:buNone/>
            </a:pPr>
            <a:r>
              <a:rPr lang="hu-HU" b="1" i="1" dirty="0" err="1" smtClean="0"/>
              <a:t>-a</a:t>
            </a:r>
            <a:r>
              <a:rPr lang="hu-HU" b="1" i="1" dirty="0" smtClean="0"/>
              <a:t> nagyipari munkásság:</a:t>
            </a:r>
            <a:r>
              <a:rPr lang="hu-HU" dirty="0" smtClean="0"/>
              <a:t> száma nő</a:t>
            </a:r>
          </a:p>
          <a:p>
            <a:pPr>
              <a:buNone/>
            </a:pPr>
            <a:r>
              <a:rPr lang="hu-HU" dirty="0" err="1" smtClean="0"/>
              <a:t>-magas</a:t>
            </a:r>
            <a:r>
              <a:rPr lang="hu-HU" dirty="0" smtClean="0"/>
              <a:t> a </a:t>
            </a:r>
            <a:r>
              <a:rPr lang="hu-HU" i="1" dirty="0" smtClean="0"/>
              <a:t>szakmunkások</a:t>
            </a:r>
            <a:r>
              <a:rPr lang="hu-HU" dirty="0" smtClean="0"/>
              <a:t> aránya, bérezésük jó (kispolgári szinten élnek)</a:t>
            </a:r>
          </a:p>
          <a:p>
            <a:pPr>
              <a:buNone/>
            </a:pPr>
            <a:r>
              <a:rPr lang="hu-HU" dirty="0" err="1" smtClean="0"/>
              <a:t>-a</a:t>
            </a:r>
            <a:r>
              <a:rPr lang="hu-HU" dirty="0" smtClean="0"/>
              <a:t> betanított és </a:t>
            </a:r>
            <a:r>
              <a:rPr lang="hu-HU" i="1" dirty="0" smtClean="0"/>
              <a:t>segédmunkások</a:t>
            </a:r>
            <a:r>
              <a:rPr lang="hu-HU" dirty="0" smtClean="0"/>
              <a:t> bére alacsony (textilipar pl.)</a:t>
            </a:r>
          </a:p>
          <a:p>
            <a:pPr>
              <a:buNone/>
            </a:pPr>
            <a:r>
              <a:rPr lang="hu-HU" dirty="0" smtClean="0"/>
              <a:t>A nők háztartási cselédként, hivatalnoknőként (telefonközpontokban), </a:t>
            </a:r>
            <a:br>
              <a:rPr lang="hu-HU" dirty="0" smtClean="0"/>
            </a:br>
            <a:r>
              <a:rPr lang="hu-HU" dirty="0" smtClean="0"/>
              <a:t>a századfordulótól diplomásként értelmiségi pályákon dolgoznak.</a:t>
            </a:r>
          </a:p>
          <a:p>
            <a:pPr>
              <a:buNone/>
            </a:pPr>
            <a:r>
              <a:rPr lang="hu-HU" u="sng" dirty="0" smtClean="0">
                <a:hlinkClick r:id="rId2"/>
              </a:rPr>
              <a:t>             http://ofi.hu/2005-os-erettsegi-eredmenyeinek-elemzese-tortenelem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6444208" y="2132856"/>
            <a:ext cx="792088" cy="117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5" name="Kép 4" descr="http://www.ofi.hu/sites/default/files/ofipast/2009/06/2005tapasztalatok-Tortenelem-M-06.png"/>
          <p:cNvPicPr/>
          <p:nvPr/>
        </p:nvPicPr>
        <p:blipFill>
          <a:blip r:embed="rId3" cstate="print">
            <a:lum bright="-10000" contrast="18000"/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420888"/>
            <a:ext cx="3851920" cy="4232126"/>
          </a:xfrm>
          <a:prstGeom prst="rect">
            <a:avLst/>
          </a:prstGeom>
          <a:noFill/>
          <a:ln>
            <a:noFill/>
          </a:ln>
          <a:effectLst>
            <a:outerShdw dist="50800" dir="5400000" sx="1000" sy="1000" algn="ctr" rotWithShape="0">
              <a:srgbClr val="000000"/>
            </a:outerShdw>
          </a:effectLst>
        </p:spPr>
      </p:pic>
      <p:sp>
        <p:nvSpPr>
          <p:cNvPr id="7" name="Szövegdoboz 6"/>
          <p:cNvSpPr txBox="1"/>
          <p:nvPr/>
        </p:nvSpPr>
        <p:spPr>
          <a:xfrm>
            <a:off x="4716016" y="2492897"/>
            <a:ext cx="165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 smtClean="0"/>
              <a:t>preindusztriális</a:t>
            </a:r>
            <a:endParaRPr lang="hu-HU" sz="12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8100392" y="2492896"/>
            <a:ext cx="1043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/>
              <a:t>indusztriális</a:t>
            </a:r>
            <a:endParaRPr lang="hu-HU" sz="12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6012160" y="2348881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/>
              <a:t>Torlódó társadalom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hu-HU" sz="2000" dirty="0" smtClean="0"/>
              <a:t>Etnikai </a:t>
            </a:r>
            <a:r>
              <a:rPr lang="hu-HU" sz="2000" dirty="0" smtClean="0"/>
              <a:t>viszonyok és a nemzetiségi kérdés a dualizmus korában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92696"/>
            <a:ext cx="9036496" cy="6165304"/>
          </a:xfrm>
        </p:spPr>
        <p:txBody>
          <a:bodyPr>
            <a:normAutofit fontScale="40000" lnSpcReduction="20000"/>
          </a:bodyPr>
          <a:lstStyle/>
          <a:p>
            <a:r>
              <a:rPr lang="hu-HU" b="1" dirty="0" smtClean="0"/>
              <a:t>A nemzetiségi kérdés 1849—1868</a:t>
            </a:r>
            <a:endParaRPr lang="hu-HU" dirty="0" smtClean="0"/>
          </a:p>
          <a:p>
            <a:r>
              <a:rPr lang="hu-HU" b="1" i="1" dirty="0" err="1" smtClean="0"/>
              <a:t>-az</a:t>
            </a:r>
            <a:r>
              <a:rPr lang="hu-HU" b="1" i="1" dirty="0" smtClean="0"/>
              <a:t> olmützi alkotmány (kényszerített, 1849. III. 4.)</a:t>
            </a:r>
            <a:r>
              <a:rPr lang="hu-HU" dirty="0" smtClean="0"/>
              <a:t> a nemzetiségeknek nem ad területi autonómiát</a:t>
            </a:r>
          </a:p>
          <a:p>
            <a:r>
              <a:rPr lang="hu-HU" dirty="0" err="1" smtClean="0"/>
              <a:t>-az</a:t>
            </a:r>
            <a:r>
              <a:rPr lang="hu-HU" dirty="0" smtClean="0"/>
              <a:t> újabszolutizmus alatt: „egyazon jogúság, egyazon szolgaság” </a:t>
            </a:r>
            <a:br>
              <a:rPr lang="hu-HU" dirty="0" smtClean="0"/>
            </a:br>
            <a:r>
              <a:rPr lang="hu-HU" dirty="0" smtClean="0"/>
              <a:t>—de: a hivatalokba nagy számban kerültek nemzetiségiek a magyar nemesség passzív ellenállása miatt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nemzetiségi tömegek nacionalizmusa erősödik, ez 1848 előtt csak a vezető rétegre terjedt ki—helyzetük saját szempontjukból kedvezőbb, mint korábban volt</a:t>
            </a:r>
          </a:p>
          <a:p>
            <a:r>
              <a:rPr lang="hu-HU" dirty="0" err="1" smtClean="0"/>
              <a:t>-meddő</a:t>
            </a:r>
            <a:r>
              <a:rPr lang="hu-HU" dirty="0" smtClean="0"/>
              <a:t> közeledési kísérletek, hiányzik a kölcsönös engedni akarás </a:t>
            </a:r>
            <a:br>
              <a:rPr lang="hu-HU" dirty="0" smtClean="0"/>
            </a:br>
            <a:r>
              <a:rPr lang="hu-HU" dirty="0" smtClean="0"/>
              <a:t>(</a:t>
            </a:r>
            <a:r>
              <a:rPr lang="hu-HU" i="1" dirty="0" smtClean="0"/>
              <a:t>a magyar politika: egy politikai nemzet, benne etnikumok;</a:t>
            </a:r>
            <a:r>
              <a:rPr lang="hu-HU" dirty="0" smtClean="0"/>
              <a:t> </a:t>
            </a:r>
            <a:br>
              <a:rPr lang="hu-HU" dirty="0" smtClean="0"/>
            </a:br>
            <a:r>
              <a:rPr lang="hu-HU" dirty="0" smtClean="0"/>
              <a:t>a nemzetiségek: területi autonómia)</a:t>
            </a:r>
          </a:p>
          <a:p>
            <a:r>
              <a:rPr lang="hu-HU" b="1" i="1" dirty="0" err="1" smtClean="0"/>
              <a:t>-az</a:t>
            </a:r>
            <a:r>
              <a:rPr lang="hu-HU" b="1" i="1" dirty="0" smtClean="0"/>
              <a:t> 1868-as (Deák-Eötvös –féle) nemzetiségi törvény</a:t>
            </a:r>
            <a:endParaRPr lang="hu-HU" dirty="0" smtClean="0"/>
          </a:p>
          <a:p>
            <a:r>
              <a:rPr lang="hu-HU" dirty="0" smtClean="0"/>
              <a:t>—a törvényt Eötvös József kultuszminiszter fogalmazza, de csak Deák kompromisszumos bevezetőjével lehet elfogadtatni a törvényhozással (eltűnőben a nemesség liberalizmusa a reformkorhoz képest!)</a:t>
            </a:r>
            <a:br>
              <a:rPr lang="hu-HU" dirty="0" smtClean="0"/>
            </a:br>
            <a:r>
              <a:rPr lang="hu-HU" dirty="0" smtClean="0"/>
              <a:t>——a bevezetőben az </a:t>
            </a:r>
            <a:r>
              <a:rPr lang="hu-HU" i="1" dirty="0" smtClean="0"/>
              <a:t>egy politikai nemzetre </a:t>
            </a:r>
            <a:r>
              <a:rPr lang="hu-HU" dirty="0" smtClean="0"/>
              <a:t>hivatkozás</a:t>
            </a:r>
          </a:p>
          <a:p>
            <a:r>
              <a:rPr lang="hu-HU" dirty="0" smtClean="0"/>
              <a:t>——kiterjedt anyanyelvhasználat: alsó-és középfokú bíróságon, a törvényhatóságban (megye, település) saját nyelvüket használhatják</a:t>
            </a:r>
          </a:p>
          <a:p>
            <a:r>
              <a:rPr lang="hu-HU" dirty="0" smtClean="0"/>
              <a:t>———a felsőoktatás szintjéig nemzetiségi iskolahálózat, melyet az állam tart fenn</a:t>
            </a:r>
          </a:p>
          <a:p>
            <a:r>
              <a:rPr lang="hu-HU" dirty="0" smtClean="0"/>
              <a:t>——nemzetiségi egyesületek, pénzalapok működtethetők, melyek nem folytatnak államellenes tevékenységet</a:t>
            </a:r>
          </a:p>
          <a:p>
            <a:r>
              <a:rPr lang="hu-HU" i="1" u="sng" dirty="0" smtClean="0"/>
              <a:t>Értékelése:</a:t>
            </a:r>
            <a:r>
              <a:rPr lang="hu-HU" dirty="0" smtClean="0"/>
              <a:t> a törvény engedményeit a nemzetiségek keveslik, de az </a:t>
            </a:r>
            <a:r>
              <a:rPr lang="hu-HU" u="sng" dirty="0" smtClean="0"/>
              <a:t>európai színvonalú</a:t>
            </a:r>
            <a:r>
              <a:rPr lang="hu-HU" dirty="0" smtClean="0"/>
              <a:t>, </a:t>
            </a:r>
            <a:r>
              <a:rPr lang="hu-HU" u="sng" dirty="0" smtClean="0"/>
              <a:t>liberális felfogású. </a:t>
            </a:r>
            <a:br>
              <a:rPr lang="hu-HU" u="sng" dirty="0" smtClean="0"/>
            </a:br>
            <a:r>
              <a:rPr lang="hu-HU" dirty="0" smtClean="0"/>
              <a:t>A reformkori magyar értelmiség utolsó nívós megnyilvánulása.</a:t>
            </a:r>
            <a:br>
              <a:rPr lang="hu-HU" dirty="0" smtClean="0"/>
            </a:br>
            <a:r>
              <a:rPr lang="hu-HU" dirty="0" err="1" smtClean="0"/>
              <a:t>-kérdés</a:t>
            </a:r>
            <a:r>
              <a:rPr lang="hu-HU" dirty="0" smtClean="0"/>
              <a:t>: a gyakorlatban mennyire betartható (a magyar állami szerveknek bírni kellene a nemzetiségi nyelveket vagy megoldani a tolmácsolást; apparátus és </a:t>
            </a:r>
            <a:r>
              <a:rPr lang="hu-HU" i="1" u="sng" dirty="0" smtClean="0"/>
              <a:t>akarat kérdése</a:t>
            </a:r>
          </a:p>
          <a:p>
            <a:r>
              <a:rPr lang="hu-HU" dirty="0" smtClean="0"/>
              <a:t>A valós magyar politika az asszimilációs törekvés.</a:t>
            </a:r>
          </a:p>
          <a:p>
            <a:r>
              <a:rPr lang="hu-HU" b="1" i="1" dirty="0" smtClean="0"/>
              <a:t>A horvát-magyar kiegyezés (1868)</a:t>
            </a:r>
            <a:endParaRPr lang="hu-HU" dirty="0" smtClean="0"/>
          </a:p>
          <a:p>
            <a:r>
              <a:rPr lang="hu-HU" dirty="0" err="1" smtClean="0"/>
              <a:t>-a</a:t>
            </a:r>
            <a:r>
              <a:rPr lang="hu-HU" dirty="0" smtClean="0"/>
              <a:t> horvát politikai nemzet, területi autonómiát kap széles jogkörökkel</a:t>
            </a:r>
          </a:p>
          <a:p>
            <a:r>
              <a:rPr lang="hu-HU" dirty="0" err="1" smtClean="0"/>
              <a:t>-Szlavónia</a:t>
            </a:r>
            <a:r>
              <a:rPr lang="hu-HU" dirty="0" smtClean="0"/>
              <a:t> és a Határőrvidék csatolása, de ezek szegény területek</a:t>
            </a:r>
          </a:p>
          <a:p>
            <a:r>
              <a:rPr lang="hu-HU" dirty="0" err="1" smtClean="0"/>
              <a:t>-saját</a:t>
            </a:r>
            <a:r>
              <a:rPr lang="hu-HU" dirty="0" smtClean="0"/>
              <a:t> </a:t>
            </a:r>
            <a:r>
              <a:rPr lang="hu-HU" dirty="0" err="1" smtClean="0"/>
              <a:t>orsz</a:t>
            </a:r>
            <a:r>
              <a:rPr lang="hu-HU" dirty="0" smtClean="0"/>
              <a:t>. gyűlés és felelős kormány (élén a bán) néhány tárcával (közig., igazság-és oktatásügy)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bánt a király nevezi ki a magyar miniszterelnök javaslatára</a:t>
            </a:r>
          </a:p>
          <a:p>
            <a:r>
              <a:rPr lang="hu-HU" dirty="0" err="1" smtClean="0"/>
              <a:t>-vitás</a:t>
            </a:r>
            <a:r>
              <a:rPr lang="hu-HU" dirty="0" smtClean="0"/>
              <a:t> kérdés marad </a:t>
            </a:r>
            <a:r>
              <a:rPr lang="hu-HU" i="1" dirty="0" smtClean="0"/>
              <a:t>Fiume kérdése</a:t>
            </a:r>
            <a:r>
              <a:rPr lang="hu-HU" dirty="0" smtClean="0"/>
              <a:t>: a kikötőváros magyar igazgatású lett, nyelve lakossága alapján az olasz</a:t>
            </a:r>
          </a:p>
          <a:p>
            <a:r>
              <a:rPr lang="hu-HU" u="sng" dirty="0" smtClean="0"/>
              <a:t>Értékelése:</a:t>
            </a:r>
            <a:r>
              <a:rPr lang="hu-HU" dirty="0" smtClean="0"/>
              <a:t> a horvátok először nem akarták elfogadni, mert az önigazgatás sokba kerül, </a:t>
            </a:r>
            <a:br>
              <a:rPr lang="hu-HU" dirty="0" smtClean="0"/>
            </a:br>
            <a:r>
              <a:rPr lang="hu-HU" dirty="0" smtClean="0"/>
              <a:t>ők maguk nem tudnák finanszírozni; magyar anyagi támogatással és politikai nyomásra hagyják jóvá</a:t>
            </a:r>
          </a:p>
          <a:p>
            <a:r>
              <a:rPr lang="hu-HU" dirty="0" err="1" smtClean="0"/>
              <a:t>-keveslik</a:t>
            </a:r>
            <a:r>
              <a:rPr lang="hu-HU" dirty="0" smtClean="0"/>
              <a:t> (</a:t>
            </a:r>
            <a:r>
              <a:rPr lang="hu-HU" i="1" dirty="0" smtClean="0"/>
              <a:t>trializmus</a:t>
            </a:r>
            <a:r>
              <a:rPr lang="hu-HU" dirty="0" smtClean="0"/>
              <a:t>ra vágytak, a magyarokéval hasonló jogokra a Monarchián belül)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/>
              <a:t>A reformkor fő kérdései, </a:t>
            </a:r>
            <a:br>
              <a:rPr lang="hu-HU" sz="2800" dirty="0" smtClean="0"/>
            </a:br>
            <a:r>
              <a:rPr lang="hu-HU" sz="2800" dirty="0" smtClean="0"/>
              <a:t>Széchenyi és Kossuth reformprogramja</a:t>
            </a:r>
            <a:br>
              <a:rPr lang="hu-HU" sz="2800" dirty="0" smtClean="0"/>
            </a:b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55000" lnSpcReduction="20000"/>
          </a:bodyPr>
          <a:lstStyle/>
          <a:p>
            <a:r>
              <a:rPr lang="hu-HU" b="1" dirty="0" smtClean="0"/>
              <a:t>Reformkor: 1830--1848. márc. 15.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reformeszmék elindítója </a:t>
            </a:r>
            <a:r>
              <a:rPr lang="hu-HU" b="1" dirty="0" smtClean="0"/>
              <a:t>Széchenyi István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</a:t>
            </a:r>
            <a:r>
              <a:rPr lang="hu-HU" i="1" dirty="0" smtClean="0"/>
              <a:t>liberalizmus</a:t>
            </a:r>
            <a:r>
              <a:rPr lang="hu-HU" dirty="0" smtClean="0"/>
              <a:t> eszméi mellett a </a:t>
            </a:r>
            <a:r>
              <a:rPr lang="hu-HU" i="1" dirty="0" smtClean="0"/>
              <a:t>nacionalizmus</a:t>
            </a:r>
            <a:r>
              <a:rPr lang="hu-HU" dirty="0" smtClean="0"/>
              <a:t> eszmerendszere is megérinti (Wesselényi hatása)</a:t>
            </a:r>
          </a:p>
          <a:p>
            <a:r>
              <a:rPr lang="hu-HU" dirty="0" err="1" smtClean="0"/>
              <a:t>-tanulmányutak</a:t>
            </a:r>
            <a:r>
              <a:rPr lang="hu-HU" dirty="0" smtClean="0"/>
              <a:t>, az angol gazdasági modell ajánlása</a:t>
            </a:r>
          </a:p>
          <a:p>
            <a:r>
              <a:rPr lang="hu-HU" b="1" dirty="0" smtClean="0"/>
              <a:t>Hitel, Világ, Stádium</a:t>
            </a:r>
            <a:r>
              <a:rPr lang="hu-HU" dirty="0" smtClean="0"/>
              <a:t>-az utóbbi 12 pontban foglalja össze a szükséges változtatásokat</a:t>
            </a:r>
            <a:br>
              <a:rPr lang="hu-HU" dirty="0" smtClean="0"/>
            </a:br>
            <a:r>
              <a:rPr lang="hu-HU" b="1" dirty="0" smtClean="0"/>
              <a:t>Hitel (1830)</a:t>
            </a:r>
            <a:r>
              <a:rPr lang="hu-HU" b="1" dirty="0" err="1" smtClean="0"/>
              <a:t>-</a:t>
            </a:r>
            <a:r>
              <a:rPr lang="hu-HU" dirty="0" err="1" smtClean="0"/>
              <a:t>a</a:t>
            </a:r>
            <a:r>
              <a:rPr lang="hu-HU" dirty="0" smtClean="0"/>
              <a:t> főnemességnek ajánlotta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mű a köznemesség körében sikeres, mert a napóleoni háborúkat követő dekonjunktúra idején a nemesség jobban érezte a hagyományos gazdálkodás válságát, mint a főnemesség</a:t>
            </a:r>
            <a:br>
              <a:rPr lang="hu-HU" dirty="0" smtClean="0"/>
            </a:br>
            <a:r>
              <a:rPr lang="hu-HU" dirty="0" err="1" smtClean="0"/>
              <a:t>-nem</a:t>
            </a:r>
            <a:r>
              <a:rPr lang="hu-HU" dirty="0" smtClean="0"/>
              <a:t> kapni hitelt, mert az ősiség, a háramlási jog (1351) ezt lehetetlenné teszi, </a:t>
            </a:r>
            <a:br>
              <a:rPr lang="hu-HU" dirty="0" smtClean="0"/>
            </a:br>
            <a:r>
              <a:rPr lang="hu-HU" dirty="0" smtClean="0"/>
              <a:t>a nemesi birtok nem árverezhető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robot már nem hatékony, a nemes gazdasági érdeke bérmunkát, tőkebefektetést, </a:t>
            </a:r>
            <a:br>
              <a:rPr lang="hu-HU" dirty="0" smtClean="0"/>
            </a:br>
            <a:r>
              <a:rPr lang="hu-HU" dirty="0" smtClean="0"/>
              <a:t>a céhek, hatósági árszabás eltörlését, a közlekedés fejlesztését kívánja </a:t>
            </a:r>
            <a:br>
              <a:rPr lang="hu-HU" dirty="0" smtClean="0"/>
            </a:br>
            <a:r>
              <a:rPr lang="hu-HU" dirty="0" err="1" smtClean="0"/>
              <a:t>--mindez</a:t>
            </a:r>
            <a:r>
              <a:rPr lang="hu-HU" dirty="0" smtClean="0"/>
              <a:t> jelenti a törvény előtti egyenlőséget, </a:t>
            </a:r>
            <a:br>
              <a:rPr lang="hu-HU" dirty="0" smtClean="0"/>
            </a:br>
            <a:r>
              <a:rPr lang="hu-HU" dirty="0" smtClean="0"/>
              <a:t>a részleges közteherviselést (megyei </a:t>
            </a:r>
            <a:r>
              <a:rPr lang="hu-HU" dirty="0" err="1" smtClean="0"/>
              <a:t>háziadó</a:t>
            </a:r>
            <a:r>
              <a:rPr lang="hu-HU" dirty="0" smtClean="0"/>
              <a:t>, országgyűlési költségek nemes általi fizetését) is </a:t>
            </a:r>
            <a:r>
              <a:rPr lang="hu-HU" b="1" dirty="0" smtClean="0"/>
              <a:t>[Stádium, 1833]</a:t>
            </a:r>
          </a:p>
          <a:p>
            <a:r>
              <a:rPr lang="hu-HU" u="sng" dirty="0" smtClean="0"/>
              <a:t>Gyakorlati alkotásai:</a:t>
            </a:r>
          </a:p>
          <a:p>
            <a:r>
              <a:rPr lang="hu-HU" u="sng" dirty="0" smtClean="0"/>
              <a:t> </a:t>
            </a:r>
            <a:r>
              <a:rPr lang="hu-HU" b="1" dirty="0" smtClean="0"/>
              <a:t>-1825: az ogy. –en egy évi jövedelmét felajánlja az MTA létrehozására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(a Tudós Társaság gondolata a felvilágosodás korából ered, Bessenyei Györgytől) </a:t>
            </a:r>
            <a:br>
              <a:rPr lang="hu-HU" dirty="0" smtClean="0"/>
            </a:br>
            <a:r>
              <a:rPr lang="hu-HU" dirty="0" err="1" smtClean="0"/>
              <a:t>-kaszinó</a:t>
            </a:r>
            <a:r>
              <a:rPr lang="hu-HU" dirty="0" smtClean="0"/>
              <a:t>, lóverseny, lótenyésztés, selyemhernyó-tenyésztés, József-hengermalom (a nádorról elnevezve)</a:t>
            </a:r>
            <a:br>
              <a:rPr lang="hu-HU" dirty="0" smtClean="0"/>
            </a:br>
            <a:r>
              <a:rPr lang="hu-HU" dirty="0" err="1" smtClean="0"/>
              <a:t>-gőzhajózás</a:t>
            </a:r>
            <a:r>
              <a:rPr lang="hu-HU" dirty="0" smtClean="0"/>
              <a:t> a Balatonon és a Dunán, az Al-Duna és a Tisza szabályozása</a:t>
            </a:r>
            <a:br>
              <a:rPr lang="hu-HU" dirty="0" smtClean="0"/>
            </a:br>
            <a:r>
              <a:rPr lang="hu-HU" dirty="0" smtClean="0"/>
              <a:t>-1848: a Batthyány-kormányban közlekedés-és közmunkaügyi miniszter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Lánchíd (Clark)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1050" u="sng" dirty="0" smtClean="0"/>
              <a:t/>
            </a:r>
            <a:br>
              <a:rPr lang="hu-HU" sz="1050" u="sng" dirty="0" smtClean="0"/>
            </a:br>
            <a:r>
              <a:rPr lang="hu-HU" sz="2000" b="1" i="1" dirty="0" smtClean="0"/>
              <a:t>Hogyan kívánta Széchenyi </a:t>
            </a:r>
            <a:r>
              <a:rPr lang="hu-HU" sz="2000" b="1" i="1" dirty="0" err="1" smtClean="0"/>
              <a:t>Mo</a:t>
            </a:r>
            <a:r>
              <a:rPr lang="hu-HU" sz="2000" b="1" i="1" dirty="0" smtClean="0"/>
              <a:t>. gazdaságát átalakítani? Milyen európai minta állt rendelkezésére? Mely tevékenységei révén vált a gróf a „legnagyobb magyarrá”?</a:t>
            </a:r>
            <a:br>
              <a:rPr lang="hu-HU" sz="2000" b="1" i="1" dirty="0" smtClean="0"/>
            </a:br>
            <a:r>
              <a:rPr lang="hu-HU" sz="2000" i="1" dirty="0" smtClean="0"/>
              <a:t>A kérdés kifejtéséhez használja fel a forrásokat és ismereteit!</a:t>
            </a:r>
            <a:r>
              <a:rPr lang="hu-HU" sz="2000" b="1" i="1" dirty="0" smtClean="0"/>
              <a:t>							</a:t>
            </a:r>
            <a:r>
              <a:rPr lang="hu-HU" sz="2000" b="1" i="1" u="sng" dirty="0" smtClean="0"/>
              <a:t>hosszú esszé, kb. másfél oldal</a:t>
            </a:r>
            <a:r>
              <a:rPr lang="hu-HU" sz="2000" b="1" i="1" dirty="0" smtClean="0"/>
              <a:t>  33 p</a:t>
            </a:r>
            <a:endParaRPr lang="hu-HU" sz="2000" dirty="0"/>
          </a:p>
        </p:txBody>
      </p:sp>
      <p:pic>
        <p:nvPicPr>
          <p:cNvPr id="4" name="Tartalom helye 3" descr="03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44824"/>
            <a:ext cx="5904655" cy="3828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Kép 4" descr="karpat_medence_elontes.jpg"/>
          <p:cNvPicPr/>
          <p:nvPr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2554778" cy="1876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Kép 5" descr="http://www.mimicsoda.hu/Files/Image/jozsefhengermalom.jpg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05064"/>
            <a:ext cx="2592288" cy="1612420"/>
          </a:xfrm>
          <a:prstGeom prst="rect">
            <a:avLst/>
          </a:prstGeom>
          <a:noFill/>
          <a:ln>
            <a:noFill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5741945"/>
            <a:ext cx="236688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 József-hengermalom (gőzmalom)</a:t>
            </a:r>
            <a:endParaRPr kumimoji="0" 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  <a:hlinkClick r:id="rId5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  <a:hlinkClick r:id="rId5"/>
              </a:rPr>
              <a:t>http://www.mimicsoda.hu/cikk.php?id=640</a:t>
            </a:r>
            <a:r>
              <a:rPr kumimoji="0" lang="hu-H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995936" y="5877273"/>
            <a:ext cx="30243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/>
              <a:t>A Tisza-szabályozás tervezete</a:t>
            </a:r>
            <a:br>
              <a:rPr lang="hu-HU" sz="1200" dirty="0" smtClean="0"/>
            </a:br>
            <a:r>
              <a:rPr lang="hu-HU" sz="1200" u="sng" dirty="0" smtClean="0">
                <a:hlinkClick r:id="rId6"/>
              </a:rPr>
              <a:t>http://slideplayer.hu/slide/2774667/</a:t>
            </a:r>
            <a:r>
              <a:rPr lang="hu-HU" sz="1200" u="sng" dirty="0" smtClean="0"/>
              <a:t/>
            </a:r>
            <a:br>
              <a:rPr lang="hu-HU" sz="1200" u="sng" dirty="0" smtClean="0"/>
            </a:br>
            <a:r>
              <a:rPr lang="hu-HU" sz="1200" dirty="0" smtClean="0"/>
              <a:t>A vasútépítés tervezete</a:t>
            </a:r>
            <a:br>
              <a:rPr lang="hu-HU" sz="1200" dirty="0" smtClean="0"/>
            </a:br>
            <a:r>
              <a:rPr lang="hu-HU" sz="1200" u="sng" dirty="0" smtClean="0">
                <a:hlinkClick r:id="rId6"/>
              </a:rPr>
              <a:t>http://slideplayer.hu/slide/2774667</a:t>
            </a:r>
            <a:r>
              <a:rPr lang="hu-HU" sz="1400" u="sng" dirty="0" smtClean="0">
                <a:hlinkClick r:id="rId6"/>
              </a:rPr>
              <a:t>/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943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690"/>
                <a:gridCol w="3827204"/>
                <a:gridCol w="3851106"/>
              </a:tblGrid>
              <a:tr h="584747">
                <a:tc>
                  <a:txBody>
                    <a:bodyPr/>
                    <a:lstStyle/>
                    <a:p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Széchenyi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Kossuth</a:t>
                      </a:r>
                      <a:endParaRPr lang="hu-HU" sz="1400" dirty="0"/>
                    </a:p>
                  </a:txBody>
                  <a:tcPr/>
                </a:tc>
              </a:tr>
              <a:tr h="16693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smtClean="0"/>
                        <a:t>Támogatói kör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smtClean="0"/>
                        <a:t> „mindent a népért, de semmit a nép által”—a főnemesség legyen a kezdeményező</a:t>
                      </a:r>
                      <a:br>
                        <a:rPr lang="hu-HU" sz="1400" dirty="0" smtClean="0"/>
                      </a:br>
                      <a:r>
                        <a:rPr lang="hu-HU" sz="1400" dirty="0" smtClean="0"/>
                        <a:t>      fél a forradalomtól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„mindent a népért, a néppel”</a:t>
                      </a:r>
                      <a:br>
                        <a:rPr lang="hu-HU" sz="1400" dirty="0" smtClean="0"/>
                      </a:br>
                      <a:r>
                        <a:rPr lang="hu-HU" sz="1400" dirty="0" err="1" smtClean="0"/>
                        <a:t>-a</a:t>
                      </a:r>
                      <a:r>
                        <a:rPr lang="hu-HU" sz="1400" dirty="0" smtClean="0"/>
                        <a:t> nemesi vármegyére (a köznemességre) támaszkodik, amely az abszolutizmus ellen</a:t>
                      </a:r>
                      <a:r>
                        <a:rPr lang="hu-HU" sz="1400" baseline="0" dirty="0" smtClean="0"/>
                        <a:t> állam az államban;</a:t>
                      </a:r>
                      <a:br>
                        <a:rPr lang="hu-HU" sz="1400" baseline="0" dirty="0" smtClean="0"/>
                      </a:br>
                      <a:r>
                        <a:rPr lang="hu-HU" sz="1400" baseline="0" dirty="0" err="1" smtClean="0"/>
                        <a:t>-az</a:t>
                      </a:r>
                      <a:r>
                        <a:rPr lang="hu-HU" sz="1400" baseline="0" dirty="0" smtClean="0"/>
                        <a:t> </a:t>
                      </a:r>
                      <a:r>
                        <a:rPr lang="hu-HU" sz="1400" b="1" i="1" baseline="0" dirty="0" smtClean="0"/>
                        <a:t>érdekegyesítés</a:t>
                      </a:r>
                      <a:r>
                        <a:rPr lang="hu-HU" sz="1400" baseline="0" dirty="0" smtClean="0"/>
                        <a:t> elve szerint az alkotmány sáncaiba be kell vonni a jobbágyságot is, hogy az udvar ne tudja azt a nemesség ellenében kihasználni</a:t>
                      </a:r>
                      <a:endParaRPr lang="hu-HU" sz="1400" dirty="0"/>
                    </a:p>
                  </a:txBody>
                  <a:tcPr/>
                </a:tc>
              </a:tr>
              <a:tr h="679075"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Közjogi viszony 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kerüli a konfliktust Béccsel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A Béccsel való esetleges konfliktust is vállalja, de 1849-ig nem akar elszakadni</a:t>
                      </a:r>
                      <a:r>
                        <a:rPr lang="hu-HU" sz="1400" baseline="0" dirty="0" smtClean="0"/>
                        <a:t> a birodalomtól; </a:t>
                      </a:r>
                      <a:r>
                        <a:rPr lang="hu-HU" sz="1400" b="1" i="1" baseline="0" dirty="0" smtClean="0"/>
                        <a:t>perszonálunió</a:t>
                      </a:r>
                      <a:r>
                        <a:rPr lang="hu-HU" sz="1400" baseline="0" dirty="0" smtClean="0"/>
                        <a:t>s viszony</a:t>
                      </a:r>
                      <a:endParaRPr lang="hu-HU" sz="1400" dirty="0"/>
                    </a:p>
                  </a:txBody>
                  <a:tcPr/>
                </a:tc>
              </a:tr>
              <a:tr h="877138"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Reformok sorrendje, tempója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Először gazdasági reformok, felzárkózás Nyugathoz, majd a politikai viszonyok változtatása</a:t>
                      </a:r>
                    </a:p>
                    <a:p>
                      <a:r>
                        <a:rPr lang="hu-HU" sz="1400" dirty="0" smtClean="0"/>
                        <a:t>Lassú, szerves fejlődés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Először politikai reformok, majd  gazdaságiak</a:t>
                      </a:r>
                    </a:p>
                    <a:p>
                      <a:endParaRPr lang="hu-HU" sz="1400" dirty="0" smtClean="0"/>
                    </a:p>
                    <a:p>
                      <a:r>
                        <a:rPr lang="hu-HU" sz="1400" dirty="0" smtClean="0"/>
                        <a:t>Gyors változások</a:t>
                      </a:r>
                      <a:endParaRPr lang="hu-HU" sz="1400" dirty="0"/>
                    </a:p>
                  </a:txBody>
                  <a:tcPr/>
                </a:tc>
              </a:tr>
              <a:tr h="1075202"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Gazdasági reformok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Szabad verseny</a:t>
                      </a:r>
                      <a:br>
                        <a:rPr lang="hu-HU" sz="1400" dirty="0" smtClean="0"/>
                      </a:br>
                      <a:endParaRPr lang="hu-HU" sz="1400" dirty="0" smtClean="0"/>
                    </a:p>
                    <a:p>
                      <a:r>
                        <a:rPr lang="hu-HU" sz="1400" dirty="0" err="1" smtClean="0"/>
                        <a:t>-Bp</a:t>
                      </a:r>
                      <a:r>
                        <a:rPr lang="hu-HU" sz="1400" dirty="0" smtClean="0"/>
                        <a:t>. központú sugaras vasúthálózat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Magyar védvám-ennek kudarca után a Védegylet (1844)</a:t>
                      </a:r>
                    </a:p>
                    <a:p>
                      <a:r>
                        <a:rPr lang="hu-HU" sz="1400" dirty="0" err="1" smtClean="0"/>
                        <a:t>-Vukovár-Fiume-vasút</a:t>
                      </a:r>
                      <a:r>
                        <a:rPr lang="hu-HU" sz="1400" dirty="0" smtClean="0"/>
                        <a:t> építésének</a:t>
                      </a:r>
                      <a:r>
                        <a:rPr lang="hu-HU" sz="1400" baseline="0" dirty="0" smtClean="0"/>
                        <a:t> terve</a:t>
                      </a:r>
                      <a:r>
                        <a:rPr lang="hu-HU" sz="1400" dirty="0" smtClean="0"/>
                        <a:t>, a magyar gabona így közvetlenül juthatna ki a világpiacra</a:t>
                      </a:r>
                      <a:endParaRPr lang="hu-HU" sz="1400" dirty="0"/>
                    </a:p>
                  </a:txBody>
                  <a:tcPr/>
                </a:tc>
              </a:tr>
              <a:tr h="679075"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Jobbágykérdés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Önkéntes örökváltság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Kötelező örökváltság állami kárpótlással</a:t>
                      </a:r>
                      <a:endParaRPr lang="hu-HU" sz="1400" dirty="0"/>
                    </a:p>
                  </a:txBody>
                  <a:tcPr/>
                </a:tc>
              </a:tr>
              <a:tr h="679075"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Nemzetiségi kérdés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Türelmes, mert a birodalmi eszmén</a:t>
                      </a:r>
                      <a:r>
                        <a:rPr lang="hu-HU" sz="1400" baseline="0" dirty="0" smtClean="0"/>
                        <a:t> nőtt fel; elfogadja a soknemzetiségű országot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Az </a:t>
                      </a:r>
                      <a:r>
                        <a:rPr lang="hu-HU" sz="1400" b="1" i="1" dirty="0" smtClean="0"/>
                        <a:t>egy politikai nemzet </a:t>
                      </a:r>
                      <a:r>
                        <a:rPr lang="hu-HU" sz="1400" dirty="0" smtClean="0"/>
                        <a:t>elve; burkolt magyarítás</a:t>
                      </a:r>
                      <a:endParaRPr lang="hu-HU" sz="1400" dirty="0"/>
                    </a:p>
                  </a:txBody>
                  <a:tcPr/>
                </a:tc>
              </a:tr>
              <a:tr h="481011"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Vélemény egymásról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„A legnagyobb magyar” (Kossuth)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smtClean="0"/>
                        <a:t>„A szívével politizál”, „izgat” (Széchenyi)</a:t>
                      </a:r>
                    </a:p>
                    <a:p>
                      <a:endParaRPr lang="hu-H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Kossuth Lajos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764704"/>
            <a:ext cx="8964488" cy="5832648"/>
          </a:xfrm>
        </p:spPr>
        <p:txBody>
          <a:bodyPr>
            <a:normAutofit fontScale="55000" lnSpcReduction="20000"/>
          </a:bodyPr>
          <a:lstStyle/>
          <a:p>
            <a:r>
              <a:rPr lang="hu-HU" dirty="0" smtClean="0"/>
              <a:t>Vagyontalan kisnemes fia, a megyei politikában nőtt fel; tapasztalatai: alkotmányos intézmények hiányában a </a:t>
            </a:r>
            <a:r>
              <a:rPr lang="hu-HU" b="1" dirty="0" smtClean="0"/>
              <a:t>vármegyék szerepe </a:t>
            </a:r>
            <a:r>
              <a:rPr lang="hu-HU" dirty="0" smtClean="0"/>
              <a:t>jelentős az udvari politikával szembeni ellenállásban</a:t>
            </a:r>
          </a:p>
          <a:p>
            <a:r>
              <a:rPr lang="hu-HU" dirty="0" smtClean="0"/>
              <a:t>A parasztmegmozdulások tanulsága (1831: koleralázadás) az </a:t>
            </a:r>
            <a:r>
              <a:rPr lang="hu-HU" b="1" dirty="0" smtClean="0"/>
              <a:t>érdekegyesítés</a:t>
            </a:r>
            <a:r>
              <a:rPr lang="hu-HU" dirty="0" smtClean="0"/>
              <a:t> szükségessége</a:t>
            </a:r>
            <a:br>
              <a:rPr lang="hu-HU" dirty="0" smtClean="0"/>
            </a:br>
            <a:r>
              <a:rPr lang="hu-HU" dirty="0" err="1" smtClean="0"/>
              <a:t>-személyében</a:t>
            </a:r>
            <a:r>
              <a:rPr lang="hu-HU" dirty="0" smtClean="0"/>
              <a:t> felszabadítani a jobbágyot és tulajdonhoz is juttatni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nemességet sem szabad elfordítani a reformoktól</a:t>
            </a:r>
          </a:p>
          <a:p>
            <a:r>
              <a:rPr lang="hu-HU" dirty="0" smtClean="0"/>
              <a:t>1832-36-os ogy.: megalakul a szabadelvű ellenzék Wesselényi követőiből</a:t>
            </a:r>
            <a:br>
              <a:rPr lang="hu-HU" dirty="0" smtClean="0"/>
            </a:br>
            <a:r>
              <a:rPr lang="hu-HU" dirty="0" err="1" smtClean="0"/>
              <a:t>-az</a:t>
            </a:r>
            <a:r>
              <a:rPr lang="hu-HU" dirty="0" smtClean="0"/>
              <a:t> </a:t>
            </a:r>
            <a:r>
              <a:rPr lang="hu-HU" dirty="0" err="1" smtClean="0"/>
              <a:t>Ogy.-i</a:t>
            </a:r>
            <a:r>
              <a:rPr lang="hu-HU" dirty="0" smtClean="0"/>
              <a:t> Tudósítások szerkesztője Kossuth (a cenzúra kikerülésével)</a:t>
            </a:r>
            <a:br>
              <a:rPr lang="hu-HU" dirty="0" smtClean="0"/>
            </a:br>
            <a:r>
              <a:rPr lang="hu-HU" dirty="0" err="1" smtClean="0"/>
              <a:t>-Törvényhatósági</a:t>
            </a:r>
            <a:r>
              <a:rPr lang="hu-HU" dirty="0" smtClean="0"/>
              <a:t> Tudósítások (megyei tudósítások)</a:t>
            </a:r>
            <a:endParaRPr lang="hu-HU" dirty="0"/>
          </a:p>
          <a:p>
            <a:r>
              <a:rPr lang="hu-HU" dirty="0" smtClean="0"/>
              <a:t>koncepciós perbe fogják, az országgyűlési ifjakkal együtt</a:t>
            </a:r>
          </a:p>
          <a:p>
            <a:r>
              <a:rPr lang="hu-HU" dirty="0" smtClean="0"/>
              <a:t>1841-44: a </a:t>
            </a:r>
            <a:r>
              <a:rPr lang="hu-HU" b="1" i="1" dirty="0" smtClean="0"/>
              <a:t>Pesti Hírlap </a:t>
            </a:r>
            <a:r>
              <a:rPr lang="hu-HU" dirty="0" smtClean="0"/>
              <a:t>szerkesztője, a </a:t>
            </a:r>
            <a:r>
              <a:rPr lang="hu-HU" i="1" dirty="0" smtClean="0"/>
              <a:t>vezércikk</a:t>
            </a:r>
            <a:r>
              <a:rPr lang="hu-HU" dirty="0" smtClean="0"/>
              <a:t>ek népszerűvé teszik (aktuális témák, pl. közadózás)</a:t>
            </a:r>
          </a:p>
          <a:p>
            <a:r>
              <a:rPr lang="hu-HU" dirty="0" smtClean="0"/>
              <a:t>1844: a </a:t>
            </a:r>
            <a:r>
              <a:rPr lang="hu-HU" b="1" i="1" dirty="0" smtClean="0"/>
              <a:t>Védegylet</a:t>
            </a:r>
            <a:r>
              <a:rPr lang="hu-HU" dirty="0" smtClean="0"/>
              <a:t> a hazai ipar támogatására alakul, </a:t>
            </a:r>
            <a:br>
              <a:rPr lang="hu-HU" dirty="0" smtClean="0"/>
            </a:br>
            <a:r>
              <a:rPr lang="hu-HU" dirty="0" smtClean="0"/>
              <a:t>Kossuthnak működési lehetőség az ellenzék összefogására</a:t>
            </a:r>
          </a:p>
          <a:p>
            <a:r>
              <a:rPr lang="hu-HU" dirty="0" smtClean="0"/>
              <a:t>A Széchenyivel folytatott vitát követően (Kelet Népe-vita, 1841) a közvélemény a gyorsabb változásokat követelő Kossuth mellé áll, aki a </a:t>
            </a:r>
            <a:r>
              <a:rPr lang="hu-HU" b="1" i="1" dirty="0" smtClean="0"/>
              <a:t>szabadelvű ellenzék vezetője </a:t>
            </a:r>
            <a:r>
              <a:rPr lang="hu-HU" dirty="0" smtClean="0"/>
              <a:t>lesz</a:t>
            </a:r>
          </a:p>
          <a:p>
            <a:r>
              <a:rPr lang="hu-HU" dirty="0" smtClean="0"/>
              <a:t>1847-48-as utolsó rendi ogy.: Pest vármegye egyik követe, </a:t>
            </a:r>
            <a:br>
              <a:rPr lang="hu-HU" dirty="0" smtClean="0"/>
            </a:br>
            <a:r>
              <a:rPr lang="hu-HU" dirty="0" smtClean="0"/>
              <a:t>a </a:t>
            </a:r>
            <a:r>
              <a:rPr lang="hu-HU" b="1" i="1" dirty="0" smtClean="0"/>
              <a:t>felirati javaslat</a:t>
            </a:r>
            <a:r>
              <a:rPr lang="hu-HU" dirty="0" smtClean="0"/>
              <a:t>ban (48. márc. 3.) megismétli az Ellenzéki Nyilatkozat pontjait (felelős kormány, népképviseleti ogy., közteherviselés, polgári szabadságjogok, kötelező örökváltság állami kárpótlással, alkotmányt az örökös tartományoknak is)</a:t>
            </a:r>
          </a:p>
          <a:p>
            <a:r>
              <a:rPr lang="hu-HU" dirty="0" smtClean="0"/>
              <a:t>1848-ban a Batthyány-kormány pénzügyminisztere, </a:t>
            </a:r>
            <a:br>
              <a:rPr lang="hu-HU" dirty="0" smtClean="0"/>
            </a:br>
            <a:r>
              <a:rPr lang="hu-HU" dirty="0" smtClean="0"/>
              <a:t>a szabadságharc alatt az Országos Honvédelmi Bizottmány elnöke,</a:t>
            </a:r>
            <a:br>
              <a:rPr lang="hu-HU" dirty="0" smtClean="0"/>
            </a:br>
            <a:r>
              <a:rPr lang="hu-HU" dirty="0" smtClean="0"/>
              <a:t>1849-ben kormányzóelnök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pesti forradalom eseményei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908720"/>
            <a:ext cx="9036496" cy="5688632"/>
          </a:xfrm>
        </p:spPr>
        <p:txBody>
          <a:bodyPr>
            <a:normAutofit fontScale="47500" lnSpcReduction="20000"/>
          </a:bodyPr>
          <a:lstStyle/>
          <a:p>
            <a:r>
              <a:rPr lang="hu-HU" dirty="0" smtClean="0"/>
              <a:t>1848: a </a:t>
            </a:r>
            <a:r>
              <a:rPr lang="hu-HU" b="1" i="1" dirty="0" smtClean="0"/>
              <a:t>népek tavasza </a:t>
            </a:r>
            <a:r>
              <a:rPr lang="hu-HU" dirty="0" smtClean="0"/>
              <a:t>(</a:t>
            </a:r>
            <a:r>
              <a:rPr lang="hu-HU" dirty="0"/>
              <a:t>P</a:t>
            </a:r>
            <a:r>
              <a:rPr lang="hu-HU" dirty="0" smtClean="0"/>
              <a:t>alermo </a:t>
            </a:r>
            <a:r>
              <a:rPr lang="hu-HU" sz="2500" dirty="0" smtClean="0"/>
              <a:t>Itáliában jan., </a:t>
            </a:r>
            <a:r>
              <a:rPr lang="hu-HU" dirty="0" smtClean="0"/>
              <a:t>Párizs: 1848. febr., Bécs: márc. 13., Berlin—</a:t>
            </a:r>
            <a:r>
              <a:rPr lang="hu-HU" dirty="0"/>
              <a:t>H</a:t>
            </a:r>
            <a:r>
              <a:rPr lang="hu-HU" dirty="0" smtClean="0"/>
              <a:t>avasalföldig)</a:t>
            </a:r>
          </a:p>
          <a:p>
            <a:r>
              <a:rPr lang="hu-HU" dirty="0" smtClean="0"/>
              <a:t>Rossz termésű évek, az alsó társadalmi rétegek éheznek—radikalizálódnak</a:t>
            </a:r>
          </a:p>
          <a:p>
            <a:r>
              <a:rPr lang="hu-HU" dirty="0" smtClean="0"/>
              <a:t>A bécsi forradalom hatására a radikális Fiatal </a:t>
            </a:r>
            <a:r>
              <a:rPr lang="hu-HU" dirty="0" err="1" smtClean="0"/>
              <a:t>Mo</a:t>
            </a:r>
            <a:r>
              <a:rPr lang="hu-HU" dirty="0" smtClean="0"/>
              <a:t>.= Pilvax-kör márc. 15-re utcai felvonulást hirdet (Petőfi, Vasvári, Irinyi József, Jókai M.)</a:t>
            </a:r>
          </a:p>
          <a:p>
            <a:r>
              <a:rPr lang="hu-HU" dirty="0" smtClean="0"/>
              <a:t>A 12 pont és a Nemzeti dal kinyomtatása Landerer nyomdájában a cenzúra megkerülésével (a vers a József-napi vásárra készült, tehát előrehozták a megmozdulást)</a:t>
            </a:r>
          </a:p>
          <a:p>
            <a:r>
              <a:rPr lang="hu-HU" dirty="0" err="1" smtClean="0"/>
              <a:t>--a</a:t>
            </a:r>
            <a:r>
              <a:rPr lang="hu-HU" dirty="0" smtClean="0"/>
              <a:t> 12 pontban: </a:t>
            </a:r>
            <a:br>
              <a:rPr lang="hu-HU" dirty="0" smtClean="0"/>
            </a:br>
            <a:r>
              <a:rPr lang="hu-HU" dirty="0" smtClean="0"/>
              <a:t>sajtószabadság, évenkénti ogy. Pesten, felelős kormány, tv. előtti egyenlőség, úrbéri viszonyok megszüntetése, politikai foglyok szabadon bocsátása, unió Erdéllyel…</a:t>
            </a:r>
          </a:p>
          <a:p>
            <a:r>
              <a:rPr lang="hu-HU" dirty="0" smtClean="0"/>
              <a:t>Délután a Nemzeti Múzeum előtt már mindenkinek kezében vannak a példányok, nem kell őket felolvasni</a:t>
            </a:r>
          </a:p>
          <a:p>
            <a:r>
              <a:rPr lang="hu-HU" dirty="0" smtClean="0"/>
              <a:t>A városvezetés csatlakozásra bírása (a köznemesség támogatásának megszerzése, így az ifjúság katalizátora az eseményeknek)</a:t>
            </a:r>
          </a:p>
          <a:p>
            <a:r>
              <a:rPr lang="hu-HU" dirty="0" smtClean="0"/>
              <a:t>A Helytartótanács nem meri a helyőrséget kiküldeni</a:t>
            </a:r>
          </a:p>
          <a:p>
            <a:r>
              <a:rPr lang="hu-HU" dirty="0" smtClean="0"/>
              <a:t>Táncsics kiszabadítása </a:t>
            </a:r>
            <a:endParaRPr lang="hu-HU" dirty="0"/>
          </a:p>
          <a:p>
            <a:r>
              <a:rPr lang="hu-HU" dirty="0" smtClean="0"/>
              <a:t>A Nemzeti Színházban a Bánk bán játszása, ami tekinthető nemzeti drámának, az érdekegyesítésről is szól (Petur, Tiborc panaszai). A mű eszméi 1848-ra beértek.</a:t>
            </a:r>
          </a:p>
          <a:p>
            <a:pPr>
              <a:buNone/>
            </a:pPr>
            <a:r>
              <a:rPr lang="hu-HU" dirty="0" smtClean="0"/>
              <a:t>         </a:t>
            </a:r>
            <a:r>
              <a:rPr lang="hu-HU" dirty="0" err="1" smtClean="0"/>
              <a:t>-Kokárdakitűzés</a:t>
            </a:r>
            <a:r>
              <a:rPr lang="hu-HU" dirty="0" smtClean="0"/>
              <a:t> a színházban (a nagy francia forradalom mintájára)</a:t>
            </a:r>
          </a:p>
          <a:p>
            <a:endParaRPr lang="hu-HU" dirty="0" smtClean="0"/>
          </a:p>
          <a:p>
            <a:r>
              <a:rPr lang="hu-HU" dirty="0" smtClean="0"/>
              <a:t>Márc. 15: a felsőtábla által is elfogadott felirati javaslatot egy gőzhajó Bécsbe viszi az uralkodóhoz</a:t>
            </a:r>
          </a:p>
          <a:p>
            <a:r>
              <a:rPr lang="hu-HU" dirty="0" smtClean="0"/>
              <a:t>István nádor teljhatalmat kér és kap a magyarországi ügyek intézésére, </a:t>
            </a:r>
            <a:br>
              <a:rPr lang="hu-HU" dirty="0" smtClean="0"/>
            </a:br>
            <a:r>
              <a:rPr lang="hu-HU" dirty="0" smtClean="0"/>
              <a:t>kinevezi Batthyányt miniszterelnöknek (márc. 17.)</a:t>
            </a:r>
          </a:p>
          <a:p>
            <a:r>
              <a:rPr lang="hu-HU" b="1" i="1" dirty="0" smtClean="0"/>
              <a:t>A Batthyány-kormány megalakulása </a:t>
            </a:r>
            <a:r>
              <a:rPr lang="hu-HU" dirty="0" smtClean="0"/>
              <a:t>nagykoalíciós alapon:</a:t>
            </a:r>
            <a:br>
              <a:rPr lang="hu-HU" dirty="0" smtClean="0"/>
            </a:br>
            <a:r>
              <a:rPr lang="hu-HU" dirty="0" smtClean="0"/>
              <a:t>a miniszterek liberális ellenzékiek (Deák F. igazságügy, Kossuth pénzügy)…, </a:t>
            </a:r>
            <a:br>
              <a:rPr lang="hu-HU" dirty="0" smtClean="0"/>
            </a:br>
            <a:r>
              <a:rPr lang="hu-HU" dirty="0" smtClean="0"/>
              <a:t>de centralista (Eötvös József vallás- és oktatásügy) és konzervatív (Esterházy Pál, a  király személye körüli miniszter) is van köztük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áprilisi törvények (1848. ápr. 11.)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6048672"/>
          </a:xfrm>
        </p:spPr>
        <p:txBody>
          <a:bodyPr>
            <a:normAutofit fontScale="47500" lnSpcReduction="20000"/>
          </a:bodyPr>
          <a:lstStyle/>
          <a:p>
            <a:r>
              <a:rPr lang="hu-HU" dirty="0" smtClean="0"/>
              <a:t>1848. ápr. 11.: V. Ferdinánd király szentesíti a </a:t>
            </a:r>
            <a:r>
              <a:rPr lang="hu-HU" dirty="0" err="1" smtClean="0"/>
              <a:t>tv.-eket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b="1" i="1" dirty="0" err="1" smtClean="0"/>
              <a:t>-az</a:t>
            </a:r>
            <a:r>
              <a:rPr lang="hu-HU" b="1" i="1" dirty="0" smtClean="0"/>
              <a:t> alkotmány (alaptörvény) összegzi a reformkor és a polgári forradalom eredményeit</a:t>
            </a:r>
          </a:p>
          <a:p>
            <a:r>
              <a:rPr lang="hu-HU" dirty="0" smtClean="0"/>
              <a:t>Az </a:t>
            </a:r>
            <a:r>
              <a:rPr lang="hu-HU" b="1" dirty="0" smtClean="0"/>
              <a:t>államforma: alkotmányos monarchia </a:t>
            </a:r>
            <a:r>
              <a:rPr lang="hu-HU" dirty="0" smtClean="0"/>
              <a:t>(a király az országgyűléssel együtt vesz részt a </a:t>
            </a:r>
            <a:r>
              <a:rPr lang="hu-HU" dirty="0" err="1" smtClean="0"/>
              <a:t>tv.hozó</a:t>
            </a:r>
            <a:r>
              <a:rPr lang="hu-HU" dirty="0" smtClean="0"/>
              <a:t> folyamatban: összehívja, berekeszti, feloszlathatja, </a:t>
            </a:r>
            <a:r>
              <a:rPr lang="hu-HU" dirty="0" err="1" smtClean="0"/>
              <a:t>tv.-eket</a:t>
            </a:r>
            <a:r>
              <a:rPr lang="hu-HU" dirty="0" smtClean="0"/>
              <a:t> szentesít)</a:t>
            </a:r>
            <a:br>
              <a:rPr lang="hu-HU" dirty="0" smtClean="0"/>
            </a:br>
            <a:r>
              <a:rPr lang="hu-HU" dirty="0" err="1" smtClean="0"/>
              <a:t>-rendeletei</a:t>
            </a:r>
            <a:r>
              <a:rPr lang="hu-HU" dirty="0" smtClean="0"/>
              <a:t> miniszteri ellenjegyzéssel érvényesek</a:t>
            </a:r>
            <a:br>
              <a:rPr lang="hu-HU" dirty="0" smtClean="0"/>
            </a:br>
            <a:r>
              <a:rPr lang="hu-HU" i="1" dirty="0" smtClean="0"/>
              <a:t>„uralkodik, de nem kormányoz”</a:t>
            </a:r>
          </a:p>
          <a:p>
            <a:r>
              <a:rPr lang="hu-HU" dirty="0" smtClean="0"/>
              <a:t>Az ogy. évenként Pesten ülésezik, a téli hónapokban. (Pest a reformkortól kulturális, gazdasági főváros)</a:t>
            </a:r>
          </a:p>
          <a:p>
            <a:r>
              <a:rPr lang="hu-HU" dirty="0" smtClean="0"/>
              <a:t>A kormány az </a:t>
            </a:r>
            <a:r>
              <a:rPr lang="hu-HU" dirty="0" err="1" smtClean="0"/>
              <a:t>ogy.-nek</a:t>
            </a:r>
            <a:r>
              <a:rPr lang="hu-HU" dirty="0" smtClean="0"/>
              <a:t> felelős</a:t>
            </a:r>
          </a:p>
          <a:p>
            <a:r>
              <a:rPr lang="hu-HU" b="1" dirty="0" smtClean="0"/>
              <a:t>Polgári átalakulás </a:t>
            </a:r>
            <a:r>
              <a:rPr lang="hu-HU" dirty="0" smtClean="0"/>
              <a:t>történt a feudális kiváltságok felszámolásával: tized, ősiség, úriszék, jobbágyrendszer eltörlése (kötelező örökváltság)</a:t>
            </a:r>
            <a:br>
              <a:rPr lang="hu-HU" dirty="0" smtClean="0"/>
            </a:br>
            <a:r>
              <a:rPr lang="hu-HU" dirty="0" err="1" smtClean="0"/>
              <a:t>-az</a:t>
            </a:r>
            <a:r>
              <a:rPr lang="hu-HU" dirty="0" smtClean="0"/>
              <a:t> állami kártalanítás módjáról döntés a következő ogy.-en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jobbágy megkapta telkét, a házas zsellér kis parcellát kapott legelőkből</a:t>
            </a:r>
            <a:br>
              <a:rPr lang="hu-HU" dirty="0" smtClean="0"/>
            </a:br>
            <a:r>
              <a:rPr lang="hu-HU" dirty="0" smtClean="0"/>
              <a:t>a végrehajtás sikeres a kormány fennhatósága alatti területeken</a:t>
            </a:r>
          </a:p>
          <a:p>
            <a:r>
              <a:rPr lang="hu-HU" b="1" dirty="0" smtClean="0"/>
              <a:t>Polgári szabadságjogok</a:t>
            </a:r>
            <a:r>
              <a:rPr lang="hu-HU" dirty="0" smtClean="0"/>
              <a:t>: sajtószabadság…</a:t>
            </a:r>
          </a:p>
          <a:p>
            <a:r>
              <a:rPr lang="hu-HU" b="1" dirty="0" smtClean="0"/>
              <a:t>Politikai jogok</a:t>
            </a:r>
            <a:r>
              <a:rPr lang="hu-HU" dirty="0" smtClean="0"/>
              <a:t>: népképviseleti ogy.</a:t>
            </a:r>
            <a:br>
              <a:rPr lang="hu-HU" dirty="0" smtClean="0"/>
            </a:br>
            <a:r>
              <a:rPr lang="hu-HU" dirty="0" err="1" smtClean="0"/>
              <a:t>-választójog</a:t>
            </a:r>
            <a:r>
              <a:rPr lang="hu-HU" dirty="0" smtClean="0"/>
              <a:t> (alacsony vagyoni cenzus, műveltségi cenzus)</a:t>
            </a:r>
            <a:br>
              <a:rPr lang="hu-HU" dirty="0" smtClean="0"/>
            </a:br>
            <a:r>
              <a:rPr lang="hu-HU" dirty="0" err="1" smtClean="0"/>
              <a:t>-akinek</a:t>
            </a:r>
            <a:r>
              <a:rPr lang="hu-HU" dirty="0" smtClean="0"/>
              <a:t> eddig volt választójoga, megtarthatta (jogkiterjesztés, érdekegyesítés)	</a:t>
            </a:r>
            <a:r>
              <a:rPr lang="hu-HU" i="1" dirty="0" smtClean="0"/>
              <a:t>aktív választójog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választhatósághoz kell a magyar nyelvtudás (a magyar államnyelv)	</a:t>
            </a:r>
            <a:r>
              <a:rPr lang="hu-HU" i="1" dirty="0" smtClean="0"/>
              <a:t>passzív választójog</a:t>
            </a:r>
          </a:p>
          <a:p>
            <a:r>
              <a:rPr lang="hu-HU" u="sng" dirty="0" smtClean="0"/>
              <a:t>Hiányok: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-nem</a:t>
            </a:r>
            <a:r>
              <a:rPr lang="hu-HU" dirty="0" smtClean="0"/>
              <a:t> rendezték a </a:t>
            </a:r>
            <a:r>
              <a:rPr lang="hu-HU" b="1" i="1" dirty="0" smtClean="0"/>
              <a:t>közjogi viszonyt Ausztriával </a:t>
            </a:r>
            <a:r>
              <a:rPr lang="hu-HU" dirty="0" smtClean="0"/>
              <a:t>(a had-és pénzügyet Bécs felségjognak tartotta, ezen tárcákat többször megpróbálta visszavonni)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külképviseletek Bécs fennhatósága alatt maradtak</a:t>
            </a:r>
            <a:br>
              <a:rPr lang="hu-HU" dirty="0" smtClean="0"/>
            </a:br>
            <a:r>
              <a:rPr lang="hu-HU" dirty="0" err="1" smtClean="0"/>
              <a:t>--mindkét</a:t>
            </a:r>
            <a:r>
              <a:rPr lang="hu-HU" dirty="0" smtClean="0"/>
              <a:t> fél kivárt, Bécset lekötötték a birodalomban zajló forradalmak (olasz területek pl.)</a:t>
            </a:r>
          </a:p>
          <a:p>
            <a:r>
              <a:rPr lang="hu-HU" dirty="0" err="1" smtClean="0"/>
              <a:t>-</a:t>
            </a:r>
            <a:r>
              <a:rPr lang="hu-HU" b="1" i="1" dirty="0" err="1" smtClean="0"/>
              <a:t>a</a:t>
            </a:r>
            <a:r>
              <a:rPr lang="hu-HU" b="1" i="1" dirty="0" smtClean="0"/>
              <a:t> nemzetiségi kérdés: </a:t>
            </a:r>
            <a:r>
              <a:rPr lang="hu-HU" dirty="0" smtClean="0"/>
              <a:t>a nemzetiségek nem kaptak kollektív jogokat (az egyéni szabadságjogokért</a:t>
            </a:r>
            <a:br>
              <a:rPr lang="hu-HU" dirty="0" smtClean="0"/>
            </a:br>
            <a:r>
              <a:rPr lang="hu-HU" dirty="0" err="1" smtClean="0"/>
              <a:t>--szabadság</a:t>
            </a:r>
            <a:r>
              <a:rPr lang="hu-HU" dirty="0" smtClean="0"/>
              <a:t> és tulajdon– „hálásak lehetnek”, a szabadelvű ellenzék ezért várja az elmagyarosodásukat; </a:t>
            </a:r>
            <a:br>
              <a:rPr lang="hu-HU" dirty="0" smtClean="0"/>
            </a:br>
            <a:r>
              <a:rPr lang="hu-HU" dirty="0" smtClean="0"/>
              <a:t>az </a:t>
            </a:r>
            <a:r>
              <a:rPr lang="hu-HU" i="1" dirty="0" smtClean="0"/>
              <a:t>egy politikai nemzet</a:t>
            </a:r>
            <a:r>
              <a:rPr lang="hu-HU" dirty="0" smtClean="0"/>
              <a:t> értelmében egy nemzet van: a magyar, a többiek etnikumok)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</a:t>
            </a:r>
            <a:r>
              <a:rPr lang="hu-HU" b="1" i="1" dirty="0" smtClean="0"/>
              <a:t>jobbágyfelszabadítás </a:t>
            </a:r>
            <a:r>
              <a:rPr lang="hu-HU" dirty="0" smtClean="0"/>
              <a:t>továbbfejleszthető</a:t>
            </a:r>
          </a:p>
          <a:p>
            <a:r>
              <a:rPr lang="hu-HU" b="1" i="1" dirty="0" smtClean="0"/>
              <a:t>Összességében európai színvonalú alkotmány</a:t>
            </a:r>
            <a:endParaRPr lang="hu-H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70609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szabadságharc főbb katonai és politikai eseményei (1848/49)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55000" lnSpcReduction="20000"/>
          </a:bodyPr>
          <a:lstStyle/>
          <a:p>
            <a:r>
              <a:rPr lang="hu-HU" b="1" dirty="0" smtClean="0"/>
              <a:t>Szept. 11. : Jellasics horvát bán átlépi a Drávát</a:t>
            </a:r>
            <a:r>
              <a:rPr lang="hu-HU" dirty="0" smtClean="0"/>
              <a:t> (az udvar túlígérte Kossuthot, kijátszva a nemzetiségi kártyát)—a horvát autonómia helyett </a:t>
            </a:r>
            <a:r>
              <a:rPr lang="hu-HU" dirty="0" err="1" smtClean="0"/>
              <a:t>Mo.-gal</a:t>
            </a:r>
            <a:r>
              <a:rPr lang="hu-HU" dirty="0" smtClean="0"/>
              <a:t> azonos státuszú Horvátország lenne a birodalmon belül</a:t>
            </a:r>
          </a:p>
          <a:p>
            <a:r>
              <a:rPr lang="hu-HU" b="1" dirty="0" smtClean="0"/>
              <a:t>Szept. 29.: Pákozd</a:t>
            </a:r>
            <a:r>
              <a:rPr lang="hu-HU" dirty="0" smtClean="0"/>
              <a:t>nál </a:t>
            </a:r>
            <a:r>
              <a:rPr lang="hu-HU" dirty="0" err="1" smtClean="0"/>
              <a:t>Móga</a:t>
            </a:r>
            <a:r>
              <a:rPr lang="hu-HU" dirty="0" smtClean="0"/>
              <a:t> János nemzetőrseregével legyőzi a bánt, aki Bécs felé menekül; késve üldözik</a:t>
            </a:r>
          </a:p>
          <a:p>
            <a:r>
              <a:rPr lang="hu-HU" dirty="0" smtClean="0"/>
              <a:t>Október elején új kormány: </a:t>
            </a:r>
            <a:r>
              <a:rPr lang="hu-HU" b="1" dirty="0" smtClean="0"/>
              <a:t>Országos Honvédelmi Bizottmány (OHB)</a:t>
            </a:r>
            <a:r>
              <a:rPr lang="hu-HU" b="1" dirty="0" err="1" smtClean="0"/>
              <a:t>---elnöke</a:t>
            </a:r>
            <a:r>
              <a:rPr lang="hu-HU" b="1" dirty="0" smtClean="0"/>
              <a:t> Kossuth</a:t>
            </a:r>
          </a:p>
          <a:p>
            <a:r>
              <a:rPr lang="hu-HU" dirty="0" smtClean="0"/>
              <a:t>Okt. 30.: Schwechat: a magyar sereg veresége, a 3. bécsi forradalom bukását követően (vita arról, exportálható-e a forradalom, átlépjük-e a határt; amikor ezt megtesszük, már késő)</a:t>
            </a:r>
          </a:p>
          <a:p>
            <a:r>
              <a:rPr lang="hu-HU" dirty="0" smtClean="0"/>
              <a:t>1848. dec. 2.: Bécsben belső puccsal megbuktatják V. Ferdinándot. </a:t>
            </a:r>
            <a:br>
              <a:rPr lang="hu-HU" dirty="0" smtClean="0"/>
            </a:br>
            <a:r>
              <a:rPr lang="hu-HU" dirty="0" smtClean="0"/>
              <a:t>Fő bűne az áprilisi alkotmány aláírása, ami megköti a kezét. Utódja a 18 éves Ferenc József.</a:t>
            </a:r>
          </a:p>
          <a:p>
            <a:r>
              <a:rPr lang="hu-HU" dirty="0" smtClean="0"/>
              <a:t>Görgey kiépíti a </a:t>
            </a:r>
            <a:r>
              <a:rPr lang="hu-HU" dirty="0" err="1" smtClean="0"/>
              <a:t>feldunai</a:t>
            </a:r>
            <a:r>
              <a:rPr lang="hu-HU" dirty="0" smtClean="0"/>
              <a:t> hadtestet, ezért nem bocsátkozik harcba </a:t>
            </a:r>
            <a:r>
              <a:rPr lang="hu-HU" dirty="0" err="1" smtClean="0"/>
              <a:t>Windiscgraetzcel</a:t>
            </a:r>
            <a:r>
              <a:rPr lang="hu-HU" dirty="0" smtClean="0"/>
              <a:t>; a Felvidék felé hátrál </a:t>
            </a:r>
            <a:br>
              <a:rPr lang="hu-HU" dirty="0" smtClean="0"/>
            </a:br>
            <a:r>
              <a:rPr lang="hu-HU" dirty="0" err="1" smtClean="0"/>
              <a:t>-emiatt</a:t>
            </a:r>
            <a:r>
              <a:rPr lang="hu-HU" dirty="0" smtClean="0"/>
              <a:t> fel kell adni Budát (1848. dec. vége: kiürítik a várost, a kormány és az ogy. Debrecenbe költözik)</a:t>
            </a:r>
          </a:p>
          <a:p>
            <a:r>
              <a:rPr lang="hu-HU" dirty="0" smtClean="0"/>
              <a:t>1849: jan. 5., váci kiáltvány: Görgey a királynak korábban esküt tett tisztjeit kívánja megnyugtatni; 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harc törvényes; mivel az országot megtámadták, ezért védekezünk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magyar hadügyminisztertől (Mészáros Lázár) jövő utasításokat fogadjuk el—tehát nem az </a:t>
            </a:r>
            <a:r>
              <a:rPr lang="hu-HU" dirty="0" err="1" smtClean="0"/>
              <a:t>OHB-től</a:t>
            </a:r>
            <a:r>
              <a:rPr lang="hu-HU" dirty="0" smtClean="0"/>
              <a:t>, értsd Kossuthtól jövő utasításokat!!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Kossuth-Görgey-konfliktus</a:t>
            </a:r>
            <a:r>
              <a:rPr lang="hu-HU" dirty="0" smtClean="0"/>
              <a:t>: végigkíséri a szabadságharcot</a:t>
            </a:r>
            <a:br>
              <a:rPr lang="hu-HU" dirty="0" smtClean="0"/>
            </a:br>
            <a:r>
              <a:rPr lang="hu-HU" dirty="0" err="1" smtClean="0"/>
              <a:t>-hozzájárul</a:t>
            </a:r>
            <a:r>
              <a:rPr lang="hu-HU" dirty="0" smtClean="0"/>
              <a:t>, bár nem döntő mértékben, annak leveréséhez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408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A </a:t>
            </a:r>
            <a:r>
              <a:rPr lang="hu-HU" sz="3200" dirty="0" err="1" smtClean="0"/>
              <a:t>Kossuth-Görgey-vita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61662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>
              <a:buNone/>
            </a:pP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1259631" y="1628800"/>
          <a:ext cx="6528048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016"/>
                <a:gridCol w="2176016"/>
                <a:gridCol w="2176016"/>
              </a:tblGrid>
              <a:tr h="175595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Kossuth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Görgey</a:t>
                      </a:r>
                      <a:endParaRPr lang="hu-HU" dirty="0"/>
                    </a:p>
                  </a:txBody>
                  <a:tcPr/>
                </a:tc>
              </a:tr>
              <a:tr h="245353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Katonai</a:t>
                      </a:r>
                      <a:r>
                        <a:rPr lang="hu-HU" sz="1400" baseline="0" dirty="0" smtClean="0"/>
                        <a:t> erő típusa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A nemzetőrséget nagyra értékeli (terepismeret, gerillaharc stb.)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Csak a</a:t>
                      </a:r>
                      <a:r>
                        <a:rPr lang="hu-HU" sz="1400" baseline="0" dirty="0" smtClean="0"/>
                        <a:t> </a:t>
                      </a:r>
                      <a:r>
                        <a:rPr lang="hu-HU" sz="1400" dirty="0" smtClean="0"/>
                        <a:t>reguláris katonaságot értékeli</a:t>
                      </a:r>
                      <a:endParaRPr lang="hu-HU" sz="1400" dirty="0"/>
                    </a:p>
                  </a:txBody>
                  <a:tcPr/>
                </a:tc>
              </a:tr>
              <a:tr h="245353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Összpontosítási helyszín 1849 nyarán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Szeged térsége</a:t>
                      </a:r>
                      <a:r>
                        <a:rPr lang="hu-HU" sz="1400" dirty="0" smtClean="0"/>
                        <a:t/>
                      </a:r>
                      <a:br>
                        <a:rPr lang="hu-HU" sz="1400" dirty="0" smtClean="0"/>
                      </a:br>
                      <a:r>
                        <a:rPr lang="hu-HU" sz="1400" dirty="0" err="1" smtClean="0"/>
                        <a:t>-problémák</a:t>
                      </a:r>
                      <a:r>
                        <a:rPr lang="hu-HU" sz="1400" dirty="0" smtClean="0"/>
                        <a:t>: </a:t>
                      </a:r>
                      <a:br>
                        <a:rPr lang="hu-HU" sz="1400" dirty="0" smtClean="0"/>
                      </a:br>
                      <a:r>
                        <a:rPr lang="hu-HU" sz="1400" dirty="0" smtClean="0"/>
                        <a:t>1.</a:t>
                      </a:r>
                      <a:r>
                        <a:rPr lang="hu-HU" sz="1400" baseline="0" dirty="0" smtClean="0"/>
                        <a:t> </a:t>
                      </a:r>
                      <a:r>
                        <a:rPr lang="hu-HU" sz="1400" dirty="0" smtClean="0"/>
                        <a:t>a Temesköz kevert etnikumú terület, mely ellenséges a magyarsággal és annak ügyével</a:t>
                      </a:r>
                    </a:p>
                    <a:p>
                      <a:r>
                        <a:rPr lang="hu-HU" sz="1400" dirty="0" smtClean="0"/>
                        <a:t>2.</a:t>
                      </a:r>
                      <a:r>
                        <a:rPr lang="hu-HU" sz="1400" baseline="0" dirty="0" smtClean="0"/>
                        <a:t> </a:t>
                      </a:r>
                      <a:r>
                        <a:rPr lang="hu-HU" sz="1400" dirty="0" smtClean="0"/>
                        <a:t>egyszerre kellene legyőzni az osztrák és orosz ellenséges erőket</a:t>
                      </a:r>
                      <a:br>
                        <a:rPr lang="hu-HU" sz="1400" dirty="0" smtClean="0"/>
                      </a:br>
                      <a:r>
                        <a:rPr lang="hu-HU" sz="1400" dirty="0" err="1" smtClean="0"/>
                        <a:t>-de</a:t>
                      </a:r>
                      <a:r>
                        <a:rPr lang="hu-HU" sz="1400" baseline="0" dirty="0" smtClean="0"/>
                        <a:t> </a:t>
                      </a:r>
                      <a:r>
                        <a:rPr lang="hu-HU" sz="1400" dirty="0" smtClean="0"/>
                        <a:t>közel a török határ a meneküléshez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Komárom térsége</a:t>
                      </a:r>
                      <a:r>
                        <a:rPr lang="hu-HU" sz="1400" dirty="0" smtClean="0"/>
                        <a:t/>
                      </a:r>
                      <a:br>
                        <a:rPr lang="hu-HU" sz="1400" dirty="0" smtClean="0"/>
                      </a:br>
                      <a:r>
                        <a:rPr lang="hu-HU" sz="1400" dirty="0" err="1" smtClean="0"/>
                        <a:t>-előny</a:t>
                      </a:r>
                      <a:r>
                        <a:rPr lang="hu-HU" sz="1400" dirty="0" smtClean="0"/>
                        <a:t>: </a:t>
                      </a:r>
                      <a:br>
                        <a:rPr lang="hu-HU" sz="1400" dirty="0" smtClean="0"/>
                      </a:br>
                      <a:r>
                        <a:rPr lang="hu-HU" sz="1400" dirty="0" err="1" smtClean="0"/>
                        <a:t>-magyarlakta</a:t>
                      </a:r>
                      <a:r>
                        <a:rPr lang="hu-HU" sz="1400" dirty="0" smtClean="0"/>
                        <a:t> terület, mely</a:t>
                      </a:r>
                      <a:r>
                        <a:rPr lang="hu-HU" sz="1400" baseline="0" dirty="0" smtClean="0"/>
                        <a:t> biztosít utánpótlást</a:t>
                      </a:r>
                    </a:p>
                    <a:p>
                      <a:endParaRPr lang="hu-HU" sz="1400" baseline="0" dirty="0" smtClean="0"/>
                    </a:p>
                    <a:p>
                      <a:r>
                        <a:rPr lang="hu-HU" sz="1400" baseline="0" dirty="0" smtClean="0"/>
                        <a:t/>
                      </a:r>
                      <a:br>
                        <a:rPr lang="hu-HU" sz="1400" baseline="0" dirty="0" smtClean="0"/>
                      </a:br>
                      <a:r>
                        <a:rPr lang="hu-HU" sz="1400" baseline="0" dirty="0" err="1" smtClean="0"/>
                        <a:t>-szerinte</a:t>
                      </a:r>
                      <a:r>
                        <a:rPr lang="hu-HU" sz="1400" baseline="0" dirty="0" smtClean="0"/>
                        <a:t> külön-külön kell legyőzni az osztrákokat és az oroszokat</a:t>
                      </a:r>
                      <a:endParaRPr lang="hu-HU" sz="1400" dirty="0"/>
                    </a:p>
                  </a:txBody>
                  <a:tcPr/>
                </a:tc>
              </a:tr>
              <a:tr h="175595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Foglalkozás,</a:t>
                      </a:r>
                      <a:br>
                        <a:rPr lang="hu-HU" sz="1400" dirty="0" smtClean="0"/>
                      </a:br>
                      <a:r>
                        <a:rPr lang="hu-HU" sz="1400" dirty="0" smtClean="0"/>
                        <a:t>katonai célok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Politikus</a:t>
                      </a:r>
                      <a:r>
                        <a:rPr lang="hu-HU" sz="1400" dirty="0" smtClean="0"/>
                        <a:t/>
                      </a:r>
                      <a:br>
                        <a:rPr lang="hu-HU" sz="1400" dirty="0" smtClean="0"/>
                      </a:br>
                      <a:r>
                        <a:rPr lang="hu-HU" sz="1400" dirty="0" smtClean="0"/>
                        <a:t>Azonnali katonai sikereket szeretett volna elérni, hogy</a:t>
                      </a:r>
                      <a:r>
                        <a:rPr lang="hu-HU" sz="1400" baseline="0" dirty="0" smtClean="0"/>
                        <a:t> abból politikai tőkét kovácsolhasson, ezért</a:t>
                      </a:r>
                      <a:br>
                        <a:rPr lang="hu-HU" sz="1400" baseline="0" dirty="0" smtClean="0"/>
                      </a:br>
                      <a:r>
                        <a:rPr lang="hu-HU" sz="1400" b="1" i="1" baseline="0" dirty="0" smtClean="0"/>
                        <a:t>beleszólt katonai ügyekbe</a:t>
                      </a:r>
                      <a:r>
                        <a:rPr lang="hu-HU" sz="1400" baseline="0" dirty="0" smtClean="0"/>
                        <a:t>.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Katona</a:t>
                      </a:r>
                    </a:p>
                    <a:p>
                      <a:r>
                        <a:rPr lang="hu-HU" sz="1400" dirty="0" smtClean="0"/>
                        <a:t>Nem</a:t>
                      </a:r>
                      <a:r>
                        <a:rPr lang="hu-HU" sz="1400" baseline="0" dirty="0" smtClean="0"/>
                        <a:t> a politikai számítások, hanem a stratégia befolyásolta</a:t>
                      </a:r>
                      <a:endParaRPr lang="hu-H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759</Words>
  <Application>Microsoft Office PowerPoint</Application>
  <PresentationFormat>Diavetítés a képernyőre (4:3 oldalarány)</PresentationFormat>
  <Paragraphs>258</Paragraphs>
  <Slides>16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Office-téma</vt:lpstr>
      <vt:lpstr>A polgárosodás kezdetei és kibontakozása Mo.-on 1790-1914</vt:lpstr>
      <vt:lpstr>A reformkor fő kérdései,  Széchenyi és Kossuth reformprogramja </vt:lpstr>
      <vt:lpstr> Hogyan kívánta Széchenyi Mo. gazdaságát átalakítani? Milyen európai minta állt rendelkezésére? Mely tevékenységei révén vált a gróf a „legnagyobb magyarrá”? A kérdés kifejtéséhez használja fel a forrásokat és ismereteit!       hosszú esszé, kb. másfél oldal  33 p</vt:lpstr>
      <vt:lpstr>4. dia</vt:lpstr>
      <vt:lpstr>Kossuth Lajos</vt:lpstr>
      <vt:lpstr>A pesti forradalom eseményei</vt:lpstr>
      <vt:lpstr>Az áprilisi törvények (1848. ápr. 11.)</vt:lpstr>
      <vt:lpstr>A szabadságharc főbb katonai és politikai eseményei (1848/49)</vt:lpstr>
      <vt:lpstr>A Kossuth-Görgey-vita</vt:lpstr>
      <vt:lpstr>A tavaszi hadjárat (1849. márc.-máj.)</vt:lpstr>
      <vt:lpstr>A kiegyezéshez vezető út</vt:lpstr>
      <vt:lpstr>A kiegyezés tartalma és értékelése</vt:lpstr>
      <vt:lpstr>Gazdasági változások a dualizmus korában I.</vt:lpstr>
      <vt:lpstr>Gazdasági változások a dualizmus korában II.</vt:lpstr>
      <vt:lpstr>A magyar polgárosodás társadalmi, gazdasági jellegzetességei, sajátosságai  Népek, nemzetiségek szerepe a modernizációban</vt:lpstr>
      <vt:lpstr>Etnikai viszonyok és a nemzetiségi kérdés a dualizmus korában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konyvtar1</dc:creator>
  <cp:lastModifiedBy>konyvtar1</cp:lastModifiedBy>
  <cp:revision>48</cp:revision>
  <dcterms:created xsi:type="dcterms:W3CDTF">2017-03-29T09:48:48Z</dcterms:created>
  <dcterms:modified xsi:type="dcterms:W3CDTF">2017-04-03T08:24:29Z</dcterms:modified>
</cp:coreProperties>
</file>